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</p:sldIdLst>
  <p:sldSz cx="9144000" cy="6858000" type="screen4x3"/>
  <p:notesSz cx="7099300" cy="10234613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3300"/>
    <a:srgbClr val="FCF60E"/>
    <a:srgbClr val="0033CC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7" autoAdjust="0"/>
    <p:restoredTop sz="87603" autoAdjust="0"/>
  </p:normalViewPr>
  <p:slideViewPr>
    <p:cSldViewPr>
      <p:cViewPr varScale="1">
        <p:scale>
          <a:sx n="75" d="100"/>
          <a:sy n="75" d="100"/>
        </p:scale>
        <p:origin x="1128" y="43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DEPLOYING DOCKER CONTAINERS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MANAGING &amp; UPDATING THE CONTAINER/IMAGE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184" custLinFactNeighborY="3583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 err="1"/>
            <a:t>Disadvantages</a:t>
          </a:r>
          <a:r>
            <a:rPr lang="it-IT" dirty="0"/>
            <a:t> of </a:t>
          </a:r>
          <a:r>
            <a:rPr lang="it-IT" dirty="0" err="1"/>
            <a:t>our</a:t>
          </a:r>
          <a:r>
            <a:rPr lang="it-IT" dirty="0"/>
            <a:t> </a:t>
          </a:r>
          <a:r>
            <a:rPr lang="it-IT" dirty="0" err="1"/>
            <a:t>Current</a:t>
          </a:r>
          <a:r>
            <a:rPr lang="it-IT" dirty="0"/>
            <a:t> </a:t>
          </a:r>
          <a:r>
            <a:rPr lang="it-IT" dirty="0" err="1"/>
            <a:t>Approach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184" custLinFactNeighborY="3583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FROM DEVELOPMENT TO PRODUCTION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DEPLOYMENT PROCCESS AND PROVIDER 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HOSTING PROVDERS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 err="1"/>
            <a:t>Bind</a:t>
          </a:r>
          <a:r>
            <a:rPr lang="it-IT" dirty="0"/>
            <a:t> </a:t>
          </a:r>
          <a:r>
            <a:rPr lang="it-IT" dirty="0" err="1"/>
            <a:t>Mounts</a:t>
          </a:r>
          <a:r>
            <a:rPr lang="it-IT" dirty="0"/>
            <a:t>, </a:t>
          </a:r>
          <a:r>
            <a:rPr lang="it-IT" dirty="0" err="1"/>
            <a:t>Volumes</a:t>
          </a:r>
          <a:r>
            <a:rPr lang="it-IT" dirty="0"/>
            <a:t> &amp; COPY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GETTING START WITH AN EXAMPLE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INTRODUCING AWS &amp; EC2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PUSHING OUR LOCAL IMAGE TO THE CLOUD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184" custLinFactNeighborY="3583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RUNNING &amp; PUBLISHING THE APP ON EC2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184" custLinFactNeighborY="3583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DEPLOYING DOCKER CONTAINERS</a:t>
          </a:r>
        </a:p>
      </dsp:txBody>
      <dsp:txXfrm>
        <a:off x="30442" y="53162"/>
        <a:ext cx="7715980" cy="56272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MANAGING &amp; UPDATING THE CONTAINER/IMAGE</a:t>
          </a:r>
        </a:p>
      </dsp:txBody>
      <dsp:txXfrm>
        <a:off x="30442" y="53162"/>
        <a:ext cx="7715980" cy="56272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Disadvantages</a:t>
          </a:r>
          <a:r>
            <a:rPr lang="it-IT" sz="2600" kern="1200" dirty="0"/>
            <a:t> of </a:t>
          </a:r>
          <a:r>
            <a:rPr lang="it-IT" sz="2600" kern="1200" dirty="0" err="1"/>
            <a:t>our</a:t>
          </a:r>
          <a:r>
            <a:rPr lang="it-IT" sz="2600" kern="1200" dirty="0"/>
            <a:t> </a:t>
          </a:r>
          <a:r>
            <a:rPr lang="it-IT" sz="2600" kern="1200" dirty="0" err="1"/>
            <a:t>Current</a:t>
          </a:r>
          <a:r>
            <a:rPr lang="it-IT" sz="2600" kern="1200" dirty="0"/>
            <a:t> </a:t>
          </a:r>
          <a:r>
            <a:rPr lang="it-IT" sz="2600" kern="1200" dirty="0" err="1"/>
            <a:t>Approach</a:t>
          </a:r>
          <a:endParaRPr lang="it-IT" sz="2600" kern="1200" dirty="0"/>
        </a:p>
      </dsp:txBody>
      <dsp:txXfrm>
        <a:off x="30442" y="53162"/>
        <a:ext cx="7715980" cy="562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FROM DEVELOPMENT TO PRODUCTION</a:t>
          </a:r>
        </a:p>
      </dsp:txBody>
      <dsp:txXfrm>
        <a:off x="30442" y="53162"/>
        <a:ext cx="7715980" cy="5627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DEPLOYMENT PROCCESS AND PROVIDER </a:t>
          </a:r>
        </a:p>
      </dsp:txBody>
      <dsp:txXfrm>
        <a:off x="30442" y="53162"/>
        <a:ext cx="7715980" cy="5627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HOSTING PROVDERS</a:t>
          </a:r>
        </a:p>
      </dsp:txBody>
      <dsp:txXfrm>
        <a:off x="30442" y="53162"/>
        <a:ext cx="7715980" cy="5627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Bind</a:t>
          </a:r>
          <a:r>
            <a:rPr lang="it-IT" sz="2600" kern="1200" dirty="0"/>
            <a:t> </a:t>
          </a:r>
          <a:r>
            <a:rPr lang="it-IT" sz="2600" kern="1200" dirty="0" err="1"/>
            <a:t>Mounts</a:t>
          </a:r>
          <a:r>
            <a:rPr lang="it-IT" sz="2600" kern="1200" dirty="0"/>
            <a:t>, </a:t>
          </a:r>
          <a:r>
            <a:rPr lang="it-IT" sz="2600" kern="1200" dirty="0" err="1"/>
            <a:t>Volumes</a:t>
          </a:r>
          <a:r>
            <a:rPr lang="it-IT" sz="2600" kern="1200" dirty="0"/>
            <a:t> &amp; COPY</a:t>
          </a:r>
        </a:p>
      </dsp:txBody>
      <dsp:txXfrm>
        <a:off x="30442" y="53162"/>
        <a:ext cx="7715980" cy="5627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GETTING START WITH AN EXAMPLE</a:t>
          </a:r>
        </a:p>
      </dsp:txBody>
      <dsp:txXfrm>
        <a:off x="30442" y="53162"/>
        <a:ext cx="7715980" cy="5627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INTRODUCING AWS &amp; EC2</a:t>
          </a:r>
        </a:p>
      </dsp:txBody>
      <dsp:txXfrm>
        <a:off x="30442" y="53162"/>
        <a:ext cx="7715980" cy="5627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PUSHING OUR LOCAL IMAGE TO THE CLOUD</a:t>
          </a:r>
        </a:p>
      </dsp:txBody>
      <dsp:txXfrm>
        <a:off x="30442" y="53162"/>
        <a:ext cx="7715980" cy="56272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RUNNING &amp; PUBLISHING THE APP ON EC2</a:t>
          </a:r>
        </a:p>
      </dsp:txBody>
      <dsp:txXfrm>
        <a:off x="30442" y="53162"/>
        <a:ext cx="7715980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DD61B50A-C35E-4A26-B5D8-8A33396BF9C6}" type="datetimeFigureOut">
              <a:rPr lang="it-IT" altLang="it-IT"/>
              <a:pPr/>
              <a:t>09/05/2024</a:t>
            </a:fld>
            <a:endParaRPr lang="it-IT" altLang="it-IT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865C395B-2FA4-4855-91F9-0EFDB33357B6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1893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08746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1037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1025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25527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97865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26356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42310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2878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10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0303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06628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115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D8E783-8079-41CE-86FE-D0879969241C}" type="datetime1">
              <a:rPr lang="it-IT" altLang="it-IT"/>
              <a:pPr/>
              <a:t>09/05/2024</a:t>
            </a:fld>
            <a:endParaRPr lang="it-IT" altLang="it-IT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fld id="{B405C8BF-EA0B-430F-AD6C-E96C4A507BC2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8222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3AF5DB-87D7-410E-91EB-C785BBD8CB1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8AFC03-055A-4585-9508-34D5F9F66E30}" type="datetime1">
              <a:rPr lang="it-IT" altLang="it-IT"/>
              <a:pPr/>
              <a:t>09/05/2024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6429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8E20DA-9C13-4D33-BD4D-288A6E39B581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74F186-1090-4620-B6EF-243D73A1996D}" type="datetime1">
              <a:rPr lang="it-IT" altLang="it-IT"/>
              <a:pPr/>
              <a:t>09/05/2024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5833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7467600" cy="441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D8DA92-056F-462D-A02F-7E53FED506A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EADCE8E-9082-4937-B3C5-EC91140518E0}" type="datetime1">
              <a:rPr lang="it-IT" altLang="it-IT"/>
              <a:pPr/>
              <a:t>09/05/2024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3262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1D585E-77C5-49E6-A868-5365F702171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FB55EE7-EE78-4F72-B6A0-AF896FE2A23C}" type="datetime1">
              <a:rPr lang="it-IT" altLang="it-IT"/>
              <a:pPr/>
              <a:t>09/05/2024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6287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807A67F5-B363-4093-8CE2-335E2BF865A7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92BD87A-A73D-47C0-A5A3-A6C94E50F0D3}" type="datetime1">
              <a:rPr lang="it-IT" altLang="it-IT"/>
              <a:pPr/>
              <a:t>09/05/2024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0178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1830812-AAB3-4A57-AB13-C83F97472955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7990C65-071D-419B-953D-2A0542334EC7}" type="datetime1">
              <a:rPr lang="it-IT" altLang="it-IT"/>
              <a:pPr/>
              <a:t>09/05/2024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1124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519C33-41EF-4B4F-BB25-31C2BC27DC9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F67DFC7-CF1F-4EF8-8199-6F276A4E9DAE}" type="datetime1">
              <a:rPr lang="it-IT" altLang="it-IT"/>
              <a:pPr/>
              <a:t>09/05/2024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68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8B2DFC-6DC1-4274-AC7D-5E3E3FB28F6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7462061-612B-46BF-9E18-52E7740F80CA}" type="datetime1">
              <a:rPr lang="it-IT" altLang="it-IT"/>
              <a:pPr/>
              <a:t>09/05/2024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5742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39216C6-C588-41DE-9CA7-8B2A3FB2F83F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B3A046EF-FEAC-4ED6-8D3D-844C5F1BC810}" type="datetime1">
              <a:rPr lang="it-IT" altLang="it-IT"/>
              <a:pPr/>
              <a:t>09/05/2024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1247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51806-2416-48E2-ADBD-4A5549329CE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0A25EC-3142-4229-838B-933B60A6095F}" type="datetime1">
              <a:rPr lang="it-IT" altLang="it-IT"/>
              <a:pPr/>
              <a:t>09/05/2024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6523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altLang="it-IT"/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19200" y="838200"/>
            <a:ext cx="7467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  <a:endParaRPr lang="en-US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D9CAD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A79D99"/>
                </a:solidFill>
              </a:defRPr>
            </a:lvl1pPr>
          </a:lstStyle>
          <a:p>
            <a:fld id="{74A33A6A-354A-44F2-A39E-2BEBBE088E4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61AC5651-7044-410E-92BB-A6B38519EDFF}" type="datetime1">
              <a:rPr lang="it-IT" altLang="it-IT"/>
              <a:pPr/>
              <a:t>09/05/2024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ransition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 kern="1200">
          <a:ln w="12700">
            <a:solidFill>
              <a:schemeClr val="tx2"/>
            </a:solidFill>
          </a:ln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˃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+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diagramData" Target="../diagrams/data9.xml"/><Relationship Id="rId21" Type="http://schemas.openxmlformats.org/officeDocument/2006/relationships/image" Target="../media/image91.png"/><Relationship Id="rId7" Type="http://schemas.microsoft.com/office/2007/relationships/diagramDrawing" Target="../diagrams/drawing9.xml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81.png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96.png"/><Relationship Id="rId5" Type="http://schemas.openxmlformats.org/officeDocument/2006/relationships/diagramQuickStyle" Target="../diagrams/quickStyle10.xml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6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diagramData" Target="../diagrams/data6.xml"/><Relationship Id="rId21" Type="http://schemas.openxmlformats.org/officeDocument/2006/relationships/image" Target="../media/image33.png"/><Relationship Id="rId7" Type="http://schemas.microsoft.com/office/2007/relationships/diagramDrawing" Target="../diagrams/drawing6.xml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diagramQuickStyle" Target="../diagrams/quickStyle6.xml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diagramData" Target="../diagrams/data7.xml"/><Relationship Id="rId21" Type="http://schemas.openxmlformats.org/officeDocument/2006/relationships/image" Target="../media/image54.png"/><Relationship Id="rId7" Type="http://schemas.microsoft.com/office/2007/relationships/diagramDrawing" Target="../diagrams/drawing7.xml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diagramQuickStyle" Target="../diagrams/quickStyle7.xml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diagramData" Target="../diagrams/data8.xml"/><Relationship Id="rId21" Type="http://schemas.openxmlformats.org/officeDocument/2006/relationships/image" Target="../media/image76.png"/><Relationship Id="rId7" Type="http://schemas.microsoft.com/office/2007/relationships/diagramDrawing" Target="../diagrams/drawing8.xml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66.png"/><Relationship Id="rId5" Type="http://schemas.openxmlformats.org/officeDocument/2006/relationships/diagramQuickStyle" Target="../diagrams/quickStyle8.xml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DD92C-0C49-4C35-AA7C-DF48B3B32622}" type="slidenum">
              <a:rPr lang="it-IT" altLang="it-IT"/>
              <a:pPr/>
              <a:t>1</a:t>
            </a:fld>
            <a:endParaRPr lang="it-IT" altLang="it-IT"/>
          </a:p>
        </p:txBody>
      </p:sp>
      <p:sp>
        <p:nvSpPr>
          <p:cNvPr id="3075" name="CasellaDiTesto 5"/>
          <p:cNvSpPr txBox="1">
            <a:spLocks noChangeArrowheads="1"/>
          </p:cNvSpPr>
          <p:nvPr/>
        </p:nvSpPr>
        <p:spPr bwMode="auto">
          <a:xfrm>
            <a:off x="827088" y="6491288"/>
            <a:ext cx="8110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it-IT" altLang="it-IT" dirty="0"/>
              <a:t>Docente: Dott. Daniele Gobbo	 Modulo 1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896938" y="6410325"/>
            <a:ext cx="8110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CasellaDiTesto 8"/>
          <p:cNvSpPr txBox="1">
            <a:spLocks noChangeArrowheads="1"/>
          </p:cNvSpPr>
          <p:nvPr/>
        </p:nvSpPr>
        <p:spPr bwMode="auto">
          <a:xfrm>
            <a:off x="869555" y="5546725"/>
            <a:ext cx="831691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it-IT" altLang="it-IT" sz="4400" dirty="0" err="1"/>
              <a:t>Deploying</a:t>
            </a:r>
            <a:r>
              <a:rPr lang="it-IT" altLang="it-IT" sz="4400" dirty="0"/>
              <a:t> Docker Containers</a:t>
            </a:r>
          </a:p>
        </p:txBody>
      </p:sp>
      <p:pic>
        <p:nvPicPr>
          <p:cNvPr id="3088" name="Picture 16" descr="virtualizzazione-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4813"/>
            <a:ext cx="4897437" cy="50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616162306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50014" y="15999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2F47835-0C78-CCA0-E01A-C4C3E8CE9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014" y="1268761"/>
            <a:ext cx="8600898" cy="4392488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AE408C78-D715-C1D9-8012-429A002980C2}"/>
              </a:ext>
            </a:extLst>
          </p:cNvPr>
          <p:cNvSpPr/>
          <p:nvPr/>
        </p:nvSpPr>
        <p:spPr>
          <a:xfrm>
            <a:off x="4675654" y="3284984"/>
            <a:ext cx="3928793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77CA5DB-0B7F-6418-9231-C1D726FE1070}"/>
              </a:ext>
            </a:extLst>
          </p:cNvPr>
          <p:cNvSpPr/>
          <p:nvPr/>
        </p:nvSpPr>
        <p:spPr>
          <a:xfrm>
            <a:off x="1972774" y="3717032"/>
            <a:ext cx="2167178" cy="2635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BA09E48-1A81-3859-DFD1-9AD41BCFBA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1760" y="3394328"/>
            <a:ext cx="6539152" cy="2262754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DDA8565C-F88B-6F94-4466-09718CBF4FAA}"/>
              </a:ext>
            </a:extLst>
          </p:cNvPr>
          <p:cNvSpPr/>
          <p:nvPr/>
        </p:nvSpPr>
        <p:spPr>
          <a:xfrm>
            <a:off x="4139952" y="3386274"/>
            <a:ext cx="3384376" cy="2635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21DAECF-1361-4406-B9AF-E60C0ED942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360" y="3455556"/>
            <a:ext cx="6539152" cy="2179717"/>
          </a:xfrm>
          <a:prstGeom prst="rect">
            <a:avLst/>
          </a:prstGeom>
        </p:spPr>
      </p:pic>
      <p:sp>
        <p:nvSpPr>
          <p:cNvPr id="17" name="Ovale 16">
            <a:extLst>
              <a:ext uri="{FF2B5EF4-FFF2-40B4-BE49-F238E27FC236}">
                <a16:creationId xmlns:a16="http://schemas.microsoft.com/office/drawing/2014/main" id="{CDD239C7-6632-8745-E49D-CA62D6865FB6}"/>
              </a:ext>
            </a:extLst>
          </p:cNvPr>
          <p:cNvSpPr/>
          <p:nvPr/>
        </p:nvSpPr>
        <p:spPr>
          <a:xfrm>
            <a:off x="4027478" y="3297183"/>
            <a:ext cx="1080120" cy="4265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0110984B-A488-436F-7B0D-997DCC3E6B76}"/>
              </a:ext>
            </a:extLst>
          </p:cNvPr>
          <p:cNvSpPr/>
          <p:nvPr/>
        </p:nvSpPr>
        <p:spPr>
          <a:xfrm>
            <a:off x="3249982" y="3738906"/>
            <a:ext cx="1414271" cy="4265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1A80E2D-0A51-806B-29B1-83E5CAAC2E43}"/>
              </a:ext>
            </a:extLst>
          </p:cNvPr>
          <p:cNvSpPr txBox="1"/>
          <p:nvPr/>
        </p:nvSpPr>
        <p:spPr>
          <a:xfrm>
            <a:off x="2194560" y="889844"/>
            <a:ext cx="4632960" cy="240065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can see that this container is up and running here.</a:t>
            </a:r>
          </a:p>
          <a:p>
            <a:r>
              <a:rPr lang="en-US" dirty="0">
                <a:solidFill>
                  <a:schemeClr val="bg1"/>
                </a:solidFill>
              </a:rPr>
              <a:t>Now, our </a:t>
            </a:r>
            <a:r>
              <a:rPr lang="en-US" dirty="0" err="1">
                <a:solidFill>
                  <a:schemeClr val="bg1"/>
                </a:solidFill>
              </a:rPr>
              <a:t>Dockerized</a:t>
            </a:r>
            <a:r>
              <a:rPr lang="en-US" dirty="0">
                <a:solidFill>
                  <a:schemeClr val="bg1"/>
                </a:solidFill>
              </a:rPr>
              <a:t> Node application is not just running locally on our local host machine, but we did know started with the help of this container on a remote machine.</a:t>
            </a:r>
          </a:p>
          <a:p>
            <a:r>
              <a:rPr lang="en-US" dirty="0">
                <a:solidFill>
                  <a:schemeClr val="bg1"/>
                </a:solidFill>
              </a:rPr>
              <a:t>And now the only remaining is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how can we test it there.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809FCB5D-88B8-29A7-22A4-4D3C8F26DF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014" y="1284001"/>
            <a:ext cx="8589498" cy="4545886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C6542E10-B5A7-EDB9-DBCA-1BF432E7A13E}"/>
              </a:ext>
            </a:extLst>
          </p:cNvPr>
          <p:cNvSpPr/>
          <p:nvPr/>
        </p:nvSpPr>
        <p:spPr>
          <a:xfrm>
            <a:off x="8063880" y="2382808"/>
            <a:ext cx="1080120" cy="5458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EF5A8C13-BE90-0ED3-2BA2-CDF140F401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488" y="1124417"/>
            <a:ext cx="8735024" cy="4627097"/>
          </a:xfrm>
          <a:prstGeom prst="rect">
            <a:avLst/>
          </a:prstGeom>
        </p:spPr>
      </p:pic>
      <p:sp>
        <p:nvSpPr>
          <p:cNvPr id="28" name="Ovale 27">
            <a:extLst>
              <a:ext uri="{FF2B5EF4-FFF2-40B4-BE49-F238E27FC236}">
                <a16:creationId xmlns:a16="http://schemas.microsoft.com/office/drawing/2014/main" id="{16A8B130-E360-A124-B8D9-D22D4CCBE0D0}"/>
              </a:ext>
            </a:extLst>
          </p:cNvPr>
          <p:cNvSpPr/>
          <p:nvPr/>
        </p:nvSpPr>
        <p:spPr>
          <a:xfrm>
            <a:off x="1581737" y="11806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15F9BCB1-F3C3-37F7-F09F-8A2E46224CE8}"/>
              </a:ext>
            </a:extLst>
          </p:cNvPr>
          <p:cNvSpPr/>
          <p:nvPr/>
        </p:nvSpPr>
        <p:spPr>
          <a:xfrm>
            <a:off x="2121796" y="2432720"/>
            <a:ext cx="4079901" cy="24006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B23812B-A768-9EE1-6AFF-37352F28DBD1}"/>
              </a:ext>
            </a:extLst>
          </p:cNvPr>
          <p:cNvSpPr txBox="1"/>
          <p:nvPr/>
        </p:nvSpPr>
        <p:spPr>
          <a:xfrm>
            <a:off x="2072259" y="2357050"/>
            <a:ext cx="5145008" cy="230832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Udemy Sans"/>
              </a:rPr>
              <a:t>IS NOT A BUG, THAT’S A SECURITY FEATURE</a:t>
            </a:r>
          </a:p>
          <a:p>
            <a:pPr algn="ctr"/>
            <a:endParaRPr lang="en-US" dirty="0">
              <a:solidFill>
                <a:schemeClr val="bg1"/>
              </a:solidFill>
              <a:latin typeface="Udemy Sans"/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By default, your instance your EC2 instance,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is basically disconnected from everything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 the world wide web, so that no one is able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to connect except for you with SSH.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And this is controlled with a so called </a:t>
            </a:r>
            <a:r>
              <a:rPr lang="en-US" u="sng" dirty="0">
                <a:solidFill>
                  <a:schemeClr val="bg1"/>
                </a:solidFill>
              </a:rPr>
              <a:t>security group</a:t>
            </a:r>
            <a:r>
              <a:rPr lang="en-US" dirty="0"/>
              <a:t>.</a:t>
            </a:r>
          </a:p>
          <a:p>
            <a:pPr algn="ctr"/>
            <a:endParaRPr lang="en-US" b="0" i="0" u="sng" dirty="0">
              <a:solidFill>
                <a:schemeClr val="bg1"/>
              </a:solidFill>
              <a:effectLst/>
              <a:latin typeface="Udemy Sans"/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3E72A343-389A-3894-C5BF-25163658CB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585" y="1116109"/>
            <a:ext cx="8917779" cy="4713778"/>
          </a:xfrm>
          <a:prstGeom prst="rect">
            <a:avLst/>
          </a:prstGeom>
        </p:spPr>
      </p:pic>
      <p:sp>
        <p:nvSpPr>
          <p:cNvPr id="38" name="Ovale 37">
            <a:extLst>
              <a:ext uri="{FF2B5EF4-FFF2-40B4-BE49-F238E27FC236}">
                <a16:creationId xmlns:a16="http://schemas.microsoft.com/office/drawing/2014/main" id="{D888CB50-FFF9-ADFE-DCB1-91CF5AF5CD09}"/>
              </a:ext>
            </a:extLst>
          </p:cNvPr>
          <p:cNvSpPr/>
          <p:nvPr/>
        </p:nvSpPr>
        <p:spPr>
          <a:xfrm>
            <a:off x="1909336" y="2249201"/>
            <a:ext cx="1340646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4C72985C-D0EF-DF11-62E6-5FC7D7ED70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8846" y="1903950"/>
            <a:ext cx="7567495" cy="3743637"/>
          </a:xfrm>
          <a:prstGeom prst="rect">
            <a:avLst/>
          </a:prstGeom>
        </p:spPr>
      </p:pic>
      <p:sp>
        <p:nvSpPr>
          <p:cNvPr id="42" name="Freccia in giù 41">
            <a:extLst>
              <a:ext uri="{FF2B5EF4-FFF2-40B4-BE49-F238E27FC236}">
                <a16:creationId xmlns:a16="http://schemas.microsoft.com/office/drawing/2014/main" id="{870043CB-6402-B7CD-5FD0-E5F8B8B06A1B}"/>
              </a:ext>
            </a:extLst>
          </p:cNvPr>
          <p:cNvSpPr/>
          <p:nvPr/>
        </p:nvSpPr>
        <p:spPr>
          <a:xfrm>
            <a:off x="3722231" y="4818026"/>
            <a:ext cx="380285" cy="6351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4FE8606B-1C06-9539-6849-504B35C54F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18845" y="1891472"/>
            <a:ext cx="7442163" cy="3780416"/>
          </a:xfrm>
          <a:prstGeom prst="rect">
            <a:avLst/>
          </a:prstGeom>
        </p:spPr>
      </p:pic>
      <p:sp>
        <p:nvSpPr>
          <p:cNvPr id="45" name="Ovale 44">
            <a:extLst>
              <a:ext uri="{FF2B5EF4-FFF2-40B4-BE49-F238E27FC236}">
                <a16:creationId xmlns:a16="http://schemas.microsoft.com/office/drawing/2014/main" id="{E364532D-E2B0-63C3-CDA6-151CAB51E8CC}"/>
              </a:ext>
            </a:extLst>
          </p:cNvPr>
          <p:cNvSpPr/>
          <p:nvPr/>
        </p:nvSpPr>
        <p:spPr>
          <a:xfrm>
            <a:off x="4060827" y="1729511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F6745CCB-78A7-18CC-96B3-6D9D5830CDB9}"/>
              </a:ext>
            </a:extLst>
          </p:cNvPr>
          <p:cNvSpPr/>
          <p:nvPr/>
        </p:nvSpPr>
        <p:spPr>
          <a:xfrm>
            <a:off x="2542784" y="313419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B8A98351-791D-265C-315E-727926B38D3D}"/>
              </a:ext>
            </a:extLst>
          </p:cNvPr>
          <p:cNvSpPr/>
          <p:nvPr/>
        </p:nvSpPr>
        <p:spPr>
          <a:xfrm>
            <a:off x="121185" y="4956875"/>
            <a:ext cx="1080120" cy="2355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C2AF4CDE-8F42-02B8-90C7-AE07DC2890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2983" y="1129209"/>
            <a:ext cx="9144000" cy="4646506"/>
          </a:xfrm>
          <a:prstGeom prst="rect">
            <a:avLst/>
          </a:prstGeom>
        </p:spPr>
      </p:pic>
      <p:sp>
        <p:nvSpPr>
          <p:cNvPr id="51" name="Ovale 50">
            <a:extLst>
              <a:ext uri="{FF2B5EF4-FFF2-40B4-BE49-F238E27FC236}">
                <a16:creationId xmlns:a16="http://schemas.microsoft.com/office/drawing/2014/main" id="{723F5D68-FB2F-842D-2C77-7CEDC53169A6}"/>
              </a:ext>
            </a:extLst>
          </p:cNvPr>
          <p:cNvSpPr/>
          <p:nvPr/>
        </p:nvSpPr>
        <p:spPr>
          <a:xfrm>
            <a:off x="2759458" y="2909377"/>
            <a:ext cx="2707991" cy="2474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08D94FB0-4410-86A3-CD2C-716DD467BBEC}"/>
              </a:ext>
            </a:extLst>
          </p:cNvPr>
          <p:cNvSpPr txBox="1"/>
          <p:nvPr/>
        </p:nvSpPr>
        <p:spPr>
          <a:xfrm>
            <a:off x="2965477" y="4047159"/>
            <a:ext cx="4945380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/>
              <a:t>This group basically controls which traffic</a:t>
            </a:r>
          </a:p>
          <a:p>
            <a:r>
              <a:rPr lang="en-US" dirty="0"/>
              <a:t>is allowed on our EC2 instance.</a:t>
            </a:r>
            <a:endParaRPr lang="it-IT" dirty="0"/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B6B9AC96-3866-4D22-5841-94B3D3C3987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9214" y="1143482"/>
            <a:ext cx="8741892" cy="4426523"/>
          </a:xfrm>
          <a:prstGeom prst="rect">
            <a:avLst/>
          </a:prstGeom>
        </p:spPr>
      </p:pic>
      <p:sp>
        <p:nvSpPr>
          <p:cNvPr id="57" name="Ovale 56">
            <a:extLst>
              <a:ext uri="{FF2B5EF4-FFF2-40B4-BE49-F238E27FC236}">
                <a16:creationId xmlns:a16="http://schemas.microsoft.com/office/drawing/2014/main" id="{679FD489-1EC4-6A00-FA4D-56B9D1DF61A1}"/>
              </a:ext>
            </a:extLst>
          </p:cNvPr>
          <p:cNvSpPr/>
          <p:nvPr/>
        </p:nvSpPr>
        <p:spPr>
          <a:xfrm>
            <a:off x="1425550" y="1942740"/>
            <a:ext cx="3682047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C454A4D9-412D-0207-C086-0FB7C3CF2F0C}"/>
              </a:ext>
            </a:extLst>
          </p:cNvPr>
          <p:cNvSpPr/>
          <p:nvPr/>
        </p:nvSpPr>
        <p:spPr>
          <a:xfrm>
            <a:off x="1602060" y="3833346"/>
            <a:ext cx="741425" cy="4587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15B7D5E6-6971-3517-6A42-B70B872E451C}"/>
              </a:ext>
            </a:extLst>
          </p:cNvPr>
          <p:cNvSpPr/>
          <p:nvPr/>
        </p:nvSpPr>
        <p:spPr>
          <a:xfrm>
            <a:off x="2485679" y="3829787"/>
            <a:ext cx="718280" cy="4553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9C3EE8F7-D5FE-9805-7CCE-1E9102474CF0}"/>
              </a:ext>
            </a:extLst>
          </p:cNvPr>
          <p:cNvSpPr txBox="1"/>
          <p:nvPr/>
        </p:nvSpPr>
        <p:spPr>
          <a:xfrm>
            <a:off x="3728627" y="2062000"/>
            <a:ext cx="4892040" cy="230832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outbound traffic is allowed the instance was able so the EC2 instance here was able to communicate to Docker Hub. Now for inbound rules that's different.</a:t>
            </a:r>
          </a:p>
          <a:p>
            <a:r>
              <a:rPr lang="en-US" dirty="0">
                <a:solidFill>
                  <a:schemeClr val="bg1"/>
                </a:solidFill>
              </a:rPr>
              <a:t>Here, we see all the traffic that is allowed from somewhere in the world queue this instance and here only one port </a:t>
            </a:r>
            <a:r>
              <a:rPr lang="en-US" dirty="0" err="1">
                <a:solidFill>
                  <a:schemeClr val="bg1"/>
                </a:solidFill>
              </a:rPr>
              <a:t>openedis</a:t>
            </a:r>
            <a:r>
              <a:rPr lang="en-US" dirty="0">
                <a:solidFill>
                  <a:schemeClr val="bg1"/>
                </a:solidFill>
              </a:rPr>
              <a:t> port 22, which is the SSH port.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93CBACBE-3EB4-3290-40DF-34B6ECD5A05C}"/>
              </a:ext>
            </a:extLst>
          </p:cNvPr>
          <p:cNvSpPr/>
          <p:nvPr/>
        </p:nvSpPr>
        <p:spPr>
          <a:xfrm>
            <a:off x="7441181" y="4215215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58ABEFB9-5F3B-1D43-F502-ED09EE0A85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7524" y="1124417"/>
            <a:ext cx="8890269" cy="4520811"/>
          </a:xfrm>
          <a:prstGeom prst="rect">
            <a:avLst/>
          </a:prstGeom>
        </p:spPr>
      </p:pic>
      <p:sp>
        <p:nvSpPr>
          <p:cNvPr id="67" name="Ovale 66">
            <a:extLst>
              <a:ext uri="{FF2B5EF4-FFF2-40B4-BE49-F238E27FC236}">
                <a16:creationId xmlns:a16="http://schemas.microsoft.com/office/drawing/2014/main" id="{8869B944-FD6A-A9ED-2CF0-1447787EC417}"/>
              </a:ext>
            </a:extLst>
          </p:cNvPr>
          <p:cNvSpPr/>
          <p:nvPr/>
        </p:nvSpPr>
        <p:spPr>
          <a:xfrm>
            <a:off x="503306" y="3481992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9" name="Immagine 68">
            <a:extLst>
              <a:ext uri="{FF2B5EF4-FFF2-40B4-BE49-F238E27FC236}">
                <a16:creationId xmlns:a16="http://schemas.microsoft.com/office/drawing/2014/main" id="{39E46AEC-0124-E46D-5123-80A9252ADBD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9553" y="3659513"/>
            <a:ext cx="8389862" cy="1310089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229F2D13-C48C-6ABA-E58A-0454A205776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9850" y="3689367"/>
            <a:ext cx="8354936" cy="1555792"/>
          </a:xfrm>
          <a:prstGeom prst="rect">
            <a:avLst/>
          </a:prstGeom>
        </p:spPr>
      </p:pic>
      <p:sp>
        <p:nvSpPr>
          <p:cNvPr id="72" name="Ovale 71">
            <a:extLst>
              <a:ext uri="{FF2B5EF4-FFF2-40B4-BE49-F238E27FC236}">
                <a16:creationId xmlns:a16="http://schemas.microsoft.com/office/drawing/2014/main" id="{BFFB124A-CE61-1CA3-6E74-407FDF2224C2}"/>
              </a:ext>
            </a:extLst>
          </p:cNvPr>
          <p:cNvSpPr/>
          <p:nvPr/>
        </p:nvSpPr>
        <p:spPr>
          <a:xfrm>
            <a:off x="1859856" y="3596962"/>
            <a:ext cx="1080120" cy="4594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74A56FA0-795E-7E1E-8209-5B59624CAD40}"/>
              </a:ext>
            </a:extLst>
          </p:cNvPr>
          <p:cNvSpPr/>
          <p:nvPr/>
        </p:nvSpPr>
        <p:spPr>
          <a:xfrm>
            <a:off x="4465647" y="3582360"/>
            <a:ext cx="1080120" cy="4594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Ovale 73">
            <a:extLst>
              <a:ext uri="{FF2B5EF4-FFF2-40B4-BE49-F238E27FC236}">
                <a16:creationId xmlns:a16="http://schemas.microsoft.com/office/drawing/2014/main" id="{2E65A1A8-FAB4-2BDB-2D17-83833242F6FD}"/>
              </a:ext>
            </a:extLst>
          </p:cNvPr>
          <p:cNvSpPr/>
          <p:nvPr/>
        </p:nvSpPr>
        <p:spPr>
          <a:xfrm>
            <a:off x="8062699" y="4739881"/>
            <a:ext cx="1080120" cy="4594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6" name="Immagine 75">
            <a:extLst>
              <a:ext uri="{FF2B5EF4-FFF2-40B4-BE49-F238E27FC236}">
                <a16:creationId xmlns:a16="http://schemas.microsoft.com/office/drawing/2014/main" id="{C17F5B1A-25A9-3B9C-8FA9-BB48E613C9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9214" y="1143482"/>
            <a:ext cx="8857127" cy="4690609"/>
          </a:xfrm>
          <a:prstGeom prst="rect">
            <a:avLst/>
          </a:prstGeom>
        </p:spPr>
      </p:pic>
      <p:sp>
        <p:nvSpPr>
          <p:cNvPr id="77" name="Ovale 76">
            <a:extLst>
              <a:ext uri="{FF2B5EF4-FFF2-40B4-BE49-F238E27FC236}">
                <a16:creationId xmlns:a16="http://schemas.microsoft.com/office/drawing/2014/main" id="{DA5C8658-7BD9-402C-02A4-B71975D479F1}"/>
              </a:ext>
            </a:extLst>
          </p:cNvPr>
          <p:cNvSpPr/>
          <p:nvPr/>
        </p:nvSpPr>
        <p:spPr>
          <a:xfrm>
            <a:off x="1462663" y="4475333"/>
            <a:ext cx="7651187" cy="13792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4" name="Immagine 83">
            <a:extLst>
              <a:ext uri="{FF2B5EF4-FFF2-40B4-BE49-F238E27FC236}">
                <a16:creationId xmlns:a16="http://schemas.microsoft.com/office/drawing/2014/main" id="{F745282B-704A-B80C-37F4-888818E6D52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43366" y="1537093"/>
            <a:ext cx="7666927" cy="4020877"/>
          </a:xfrm>
          <a:prstGeom prst="rect">
            <a:avLst/>
          </a:prstGeom>
        </p:spPr>
      </p:pic>
      <p:sp>
        <p:nvSpPr>
          <p:cNvPr id="87" name="Ovale 86">
            <a:extLst>
              <a:ext uri="{FF2B5EF4-FFF2-40B4-BE49-F238E27FC236}">
                <a16:creationId xmlns:a16="http://schemas.microsoft.com/office/drawing/2014/main" id="{14EECE92-913F-9CCE-1855-077322C85D6A}"/>
              </a:ext>
            </a:extLst>
          </p:cNvPr>
          <p:cNvSpPr/>
          <p:nvPr/>
        </p:nvSpPr>
        <p:spPr>
          <a:xfrm>
            <a:off x="1810326" y="1530584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54741405-ACD1-9D8F-9B18-D5CD5DCF3D58}"/>
              </a:ext>
            </a:extLst>
          </p:cNvPr>
          <p:cNvSpPr txBox="1"/>
          <p:nvPr/>
        </p:nvSpPr>
        <p:spPr>
          <a:xfrm>
            <a:off x="2081012" y="1895344"/>
            <a:ext cx="4892040" cy="313932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This means that our locally developed application,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our Node application here, which we package up with Docker, is successfully running on a remote server.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we didn't need to install Node.js on that remote serve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W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e only installed Docker on that remote EC2 instance.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we didn't need to install and configure a Node.js environment on that remote instance, we just had to install Docker and the Docker image</a:t>
            </a:r>
          </a:p>
        </p:txBody>
      </p:sp>
    </p:spTree>
    <p:extLst>
      <p:ext uri="{BB962C8B-B14F-4D97-AF65-F5344CB8AC3E}">
        <p14:creationId xmlns:p14="http://schemas.microsoft.com/office/powerpoint/2010/main" val="37264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14" grpId="0" animBg="1"/>
      <p:bldP spid="17" grpId="0" animBg="1"/>
      <p:bldP spid="19" grpId="0" animBg="1"/>
      <p:bldP spid="22" grpId="0" animBg="1"/>
      <p:bldP spid="25" grpId="0" animBg="1"/>
      <p:bldP spid="28" grpId="0" animBg="1"/>
      <p:bldP spid="29" grpId="0" animBg="1"/>
      <p:bldP spid="30" grpId="0" animBg="1"/>
      <p:bldP spid="38" grpId="0" animBg="1"/>
      <p:bldP spid="42" grpId="0" animBg="1"/>
      <p:bldP spid="45" grpId="0" animBg="1"/>
      <p:bldP spid="46" grpId="0" animBg="1"/>
      <p:bldP spid="47" grpId="0" animBg="1"/>
      <p:bldP spid="51" grpId="0" animBg="1"/>
      <p:bldP spid="54" grpId="0" animBg="1"/>
      <p:bldP spid="57" grpId="0" animBg="1"/>
      <p:bldP spid="59" grpId="0" animBg="1"/>
      <p:bldP spid="60" grpId="0" animBg="1"/>
      <p:bldP spid="63" grpId="0" animBg="1"/>
      <p:bldP spid="63" grpId="1" animBg="1"/>
      <p:bldP spid="64" grpId="0" animBg="1"/>
      <p:bldP spid="67" grpId="0" animBg="1"/>
      <p:bldP spid="72" grpId="0" animBg="1"/>
      <p:bldP spid="73" grpId="0" animBg="1"/>
      <p:bldP spid="74" grpId="0" animBg="1"/>
      <p:bldP spid="77" grpId="0" animBg="1"/>
      <p:bldP spid="87" grpId="0" animBg="1"/>
      <p:bldP spid="9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2514400994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50014" y="15999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1311E54-93EE-DC84-BA87-DE83DD3A462D}"/>
              </a:ext>
            </a:extLst>
          </p:cNvPr>
          <p:cNvSpPr txBox="1"/>
          <p:nvPr/>
        </p:nvSpPr>
        <p:spPr>
          <a:xfrm>
            <a:off x="2255520" y="980728"/>
            <a:ext cx="4632960" cy="175432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Now still to finish up this example,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let me show you how you could push updates to your code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that remote server and how you can then stop and shut everything down if you want that to do that.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So let's start with </a:t>
            </a:r>
            <a:r>
              <a:rPr lang="en-US" b="0" u="sng" dirty="0">
                <a:solidFill>
                  <a:schemeClr val="bg1"/>
                </a:solidFill>
                <a:effectLst/>
                <a:latin typeface="Udemy Sans"/>
              </a:rPr>
              <a:t>updating the code.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6FD4CBC-F040-AA85-BAA2-22BFE3AB5E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138" y="1035078"/>
            <a:ext cx="8428146" cy="459308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042C9A74-9380-C57B-D553-7A17B155993E}"/>
              </a:ext>
            </a:extLst>
          </p:cNvPr>
          <p:cNvSpPr/>
          <p:nvPr/>
        </p:nvSpPr>
        <p:spPr>
          <a:xfrm>
            <a:off x="890074" y="2060848"/>
            <a:ext cx="1593694" cy="276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B11502F-D493-E8A9-EFC6-6DA205C9ED97}"/>
              </a:ext>
            </a:extLst>
          </p:cNvPr>
          <p:cNvSpPr/>
          <p:nvPr/>
        </p:nvSpPr>
        <p:spPr>
          <a:xfrm>
            <a:off x="2771800" y="2951775"/>
            <a:ext cx="3816424" cy="4160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D5265D5-D766-4420-FCD5-994019497DDB}"/>
              </a:ext>
            </a:extLst>
          </p:cNvPr>
          <p:cNvSpPr txBox="1"/>
          <p:nvPr/>
        </p:nvSpPr>
        <p:spPr>
          <a:xfrm>
            <a:off x="2890618" y="1044794"/>
            <a:ext cx="4655820" cy="258532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Now, of course this change is not automatically reflected on the remote server.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There we still see the old version because I only made that change locally.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Now, the process of bringing these updates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the remote server is simple, though.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We rebuild the image push it to Docker Hub again, and make sure we use this updated image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on the remote server.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7C239645-6070-F8B9-5989-269950042E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4097997"/>
            <a:ext cx="6311484" cy="1341037"/>
          </a:xfrm>
          <a:prstGeom prst="rect">
            <a:avLst/>
          </a:prstGeom>
        </p:spPr>
      </p:pic>
      <p:sp>
        <p:nvSpPr>
          <p:cNvPr id="33" name="Ovale 32">
            <a:extLst>
              <a:ext uri="{FF2B5EF4-FFF2-40B4-BE49-F238E27FC236}">
                <a16:creationId xmlns:a16="http://schemas.microsoft.com/office/drawing/2014/main" id="{C990B25E-9924-7F10-E598-1D8921DFBF72}"/>
              </a:ext>
            </a:extLst>
          </p:cNvPr>
          <p:cNvSpPr/>
          <p:nvPr/>
        </p:nvSpPr>
        <p:spPr>
          <a:xfrm>
            <a:off x="5218528" y="4336599"/>
            <a:ext cx="2233792" cy="4319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B703F7B7-09D9-B124-F288-C0070534C3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3118" y="4021206"/>
            <a:ext cx="6370166" cy="1365483"/>
          </a:xfrm>
          <a:prstGeom prst="rect">
            <a:avLst/>
          </a:prstGeom>
        </p:spPr>
      </p:pic>
      <p:sp>
        <p:nvSpPr>
          <p:cNvPr id="36" name="Ovale 35">
            <a:extLst>
              <a:ext uri="{FF2B5EF4-FFF2-40B4-BE49-F238E27FC236}">
                <a16:creationId xmlns:a16="http://schemas.microsoft.com/office/drawing/2014/main" id="{EA2507A3-27E7-3DBB-B8C0-B340C9D7756B}"/>
              </a:ext>
            </a:extLst>
          </p:cNvPr>
          <p:cNvSpPr/>
          <p:nvPr/>
        </p:nvSpPr>
        <p:spPr>
          <a:xfrm>
            <a:off x="5218528" y="4283487"/>
            <a:ext cx="3227578" cy="3704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75BDB76A-31F7-320D-294B-9331E69525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4066" y="4067514"/>
            <a:ext cx="6370167" cy="1383735"/>
          </a:xfrm>
          <a:prstGeom prst="rect">
            <a:avLst/>
          </a:prstGeom>
        </p:spPr>
      </p:pic>
      <p:sp>
        <p:nvSpPr>
          <p:cNvPr id="40" name="Ovale 39">
            <a:extLst>
              <a:ext uri="{FF2B5EF4-FFF2-40B4-BE49-F238E27FC236}">
                <a16:creationId xmlns:a16="http://schemas.microsoft.com/office/drawing/2014/main" id="{59D198B8-86F2-2181-9DE8-88B17DAB34C8}"/>
              </a:ext>
            </a:extLst>
          </p:cNvPr>
          <p:cNvSpPr/>
          <p:nvPr/>
        </p:nvSpPr>
        <p:spPr>
          <a:xfrm>
            <a:off x="4979864" y="4330432"/>
            <a:ext cx="2472455" cy="3235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2285EBC7-34DD-DD16-93B5-798FE28CE119}"/>
              </a:ext>
            </a:extLst>
          </p:cNvPr>
          <p:cNvSpPr/>
          <p:nvPr/>
        </p:nvSpPr>
        <p:spPr>
          <a:xfrm>
            <a:off x="8745004" y="4450971"/>
            <a:ext cx="475626" cy="4060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D91838FF-E6FF-31B4-528A-585D1A82B4E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3909"/>
          <a:stretch/>
        </p:blipFill>
        <p:spPr>
          <a:xfrm>
            <a:off x="2694066" y="3987081"/>
            <a:ext cx="6351115" cy="1064970"/>
          </a:xfrm>
          <a:prstGeom prst="rect">
            <a:avLst/>
          </a:prstGeom>
        </p:spPr>
      </p:pic>
      <p:sp>
        <p:nvSpPr>
          <p:cNvPr id="52" name="Ovale 51">
            <a:extLst>
              <a:ext uri="{FF2B5EF4-FFF2-40B4-BE49-F238E27FC236}">
                <a16:creationId xmlns:a16="http://schemas.microsoft.com/office/drawing/2014/main" id="{5910F140-5528-6A70-8176-147D2EF7BA5D}"/>
              </a:ext>
            </a:extLst>
          </p:cNvPr>
          <p:cNvSpPr/>
          <p:nvPr/>
        </p:nvSpPr>
        <p:spPr>
          <a:xfrm>
            <a:off x="3978457" y="4164195"/>
            <a:ext cx="1593694" cy="276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A8395EE3-41A3-FE39-C871-2DED95AD8648}"/>
              </a:ext>
            </a:extLst>
          </p:cNvPr>
          <p:cNvSpPr/>
          <p:nvPr/>
        </p:nvSpPr>
        <p:spPr>
          <a:xfrm>
            <a:off x="4274027" y="4775442"/>
            <a:ext cx="1593694" cy="276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ACC6F69E-F943-5CCE-D317-B3D790822F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1800" y="3700268"/>
            <a:ext cx="6273381" cy="1731011"/>
          </a:xfrm>
          <a:prstGeom prst="rect">
            <a:avLst/>
          </a:prstGeom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8F713727-9F91-8DE9-6DAD-B98F371385B8}"/>
              </a:ext>
            </a:extLst>
          </p:cNvPr>
          <p:cNvSpPr/>
          <p:nvPr/>
        </p:nvSpPr>
        <p:spPr>
          <a:xfrm>
            <a:off x="3978457" y="3860959"/>
            <a:ext cx="1593694" cy="276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Ovale 64">
            <a:extLst>
              <a:ext uri="{FF2B5EF4-FFF2-40B4-BE49-F238E27FC236}">
                <a16:creationId xmlns:a16="http://schemas.microsoft.com/office/drawing/2014/main" id="{30046E96-53AF-7665-02FD-7C946703276F}"/>
              </a:ext>
            </a:extLst>
          </p:cNvPr>
          <p:cNvSpPr/>
          <p:nvPr/>
        </p:nvSpPr>
        <p:spPr>
          <a:xfrm>
            <a:off x="2424085" y="4249830"/>
            <a:ext cx="1593694" cy="4777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5C9E7263-8FA6-B578-AB12-BFA07BA0CB5B}"/>
              </a:ext>
            </a:extLst>
          </p:cNvPr>
          <p:cNvSpPr/>
          <p:nvPr/>
        </p:nvSpPr>
        <p:spPr>
          <a:xfrm>
            <a:off x="4183016" y="5171343"/>
            <a:ext cx="3485327" cy="3062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5" name="Immagine 74">
            <a:extLst>
              <a:ext uri="{FF2B5EF4-FFF2-40B4-BE49-F238E27FC236}">
                <a16:creationId xmlns:a16="http://schemas.microsoft.com/office/drawing/2014/main" id="{D1961F4C-6864-75B1-341D-AFF701683B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2684" y="1313039"/>
            <a:ext cx="7164288" cy="3815238"/>
          </a:xfrm>
          <a:prstGeom prst="rect">
            <a:avLst/>
          </a:prstGeom>
        </p:spPr>
      </p:pic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96237D0D-AD76-6870-40A3-5C12FC595E22}"/>
              </a:ext>
            </a:extLst>
          </p:cNvPr>
          <p:cNvSpPr txBox="1"/>
          <p:nvPr/>
        </p:nvSpPr>
        <p:spPr>
          <a:xfrm>
            <a:off x="5711982" y="2060848"/>
            <a:ext cx="1752483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Udemy Sans"/>
              </a:rPr>
              <a:t>???????</a:t>
            </a:r>
            <a:endParaRPr lang="en-US" b="0" i="0" u="sng" dirty="0">
              <a:solidFill>
                <a:schemeClr val="bg1"/>
              </a:solidFill>
              <a:effectLst/>
              <a:latin typeface="Udemy Sans"/>
            </a:endParaRP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07A7FC8E-BF45-9E13-B347-82156D8E9551}"/>
              </a:ext>
            </a:extLst>
          </p:cNvPr>
          <p:cNvSpPr txBox="1"/>
          <p:nvPr/>
        </p:nvSpPr>
        <p:spPr>
          <a:xfrm>
            <a:off x="2724198" y="2428662"/>
            <a:ext cx="4678680" cy="258532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The reason for that is that whenever you docker run an image, Docker always just checks,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whether it already has this image locally.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if it does it just uses that.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 does not check, if there is a more up-to-date remote image available.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ensure that we do use the latest version though, we can run docker pull manually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simply pull this image again.</a:t>
            </a:r>
          </a:p>
        </p:txBody>
      </p:sp>
      <p:pic>
        <p:nvPicPr>
          <p:cNvPr id="82" name="Immagine 81">
            <a:extLst>
              <a:ext uri="{FF2B5EF4-FFF2-40B4-BE49-F238E27FC236}">
                <a16:creationId xmlns:a16="http://schemas.microsoft.com/office/drawing/2014/main" id="{E293DCE7-B428-D214-75CD-F8211AFF3F1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13118" y="3144181"/>
            <a:ext cx="6473527" cy="2316635"/>
          </a:xfrm>
          <a:prstGeom prst="rect">
            <a:avLst/>
          </a:prstGeom>
        </p:spPr>
      </p:pic>
      <p:sp>
        <p:nvSpPr>
          <p:cNvPr id="83" name="Ovale 82">
            <a:extLst>
              <a:ext uri="{FF2B5EF4-FFF2-40B4-BE49-F238E27FC236}">
                <a16:creationId xmlns:a16="http://schemas.microsoft.com/office/drawing/2014/main" id="{FC24F513-CEA6-424A-313C-50287ECB3E22}"/>
              </a:ext>
            </a:extLst>
          </p:cNvPr>
          <p:cNvSpPr/>
          <p:nvPr/>
        </p:nvSpPr>
        <p:spPr>
          <a:xfrm>
            <a:off x="4315172" y="3111869"/>
            <a:ext cx="2317755" cy="5789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00FE2C8D-8E72-3A2C-B411-7EC1B29FFE49}"/>
              </a:ext>
            </a:extLst>
          </p:cNvPr>
          <p:cNvSpPr/>
          <p:nvPr/>
        </p:nvSpPr>
        <p:spPr>
          <a:xfrm>
            <a:off x="2830206" y="4920021"/>
            <a:ext cx="4262074" cy="334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8" name="Immagine 87">
            <a:extLst>
              <a:ext uri="{FF2B5EF4-FFF2-40B4-BE49-F238E27FC236}">
                <a16:creationId xmlns:a16="http://schemas.microsoft.com/office/drawing/2014/main" id="{8F4D7E1B-629A-346A-1DFF-DB66F955D4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94067" y="3176622"/>
            <a:ext cx="5947576" cy="2294734"/>
          </a:xfrm>
          <a:prstGeom prst="rect">
            <a:avLst/>
          </a:prstGeom>
        </p:spPr>
      </p:pic>
      <p:sp>
        <p:nvSpPr>
          <p:cNvPr id="89" name="Ovale 88">
            <a:extLst>
              <a:ext uri="{FF2B5EF4-FFF2-40B4-BE49-F238E27FC236}">
                <a16:creationId xmlns:a16="http://schemas.microsoft.com/office/drawing/2014/main" id="{2E751537-F278-BD16-9ED5-941F201264C3}"/>
              </a:ext>
            </a:extLst>
          </p:cNvPr>
          <p:cNvSpPr/>
          <p:nvPr/>
        </p:nvSpPr>
        <p:spPr>
          <a:xfrm>
            <a:off x="4073402" y="3283515"/>
            <a:ext cx="1080120" cy="3101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Ovale 89">
            <a:extLst>
              <a:ext uri="{FF2B5EF4-FFF2-40B4-BE49-F238E27FC236}">
                <a16:creationId xmlns:a16="http://schemas.microsoft.com/office/drawing/2014/main" id="{14C66AFA-B40F-2FBB-6D21-BCA2249268E7}"/>
              </a:ext>
            </a:extLst>
          </p:cNvPr>
          <p:cNvSpPr/>
          <p:nvPr/>
        </p:nvSpPr>
        <p:spPr>
          <a:xfrm>
            <a:off x="4153935" y="3812805"/>
            <a:ext cx="1593693" cy="3296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8A0483E3-E7EB-1C9B-C35F-2D2DDA356F70}"/>
              </a:ext>
            </a:extLst>
          </p:cNvPr>
          <p:cNvSpPr/>
          <p:nvPr/>
        </p:nvSpPr>
        <p:spPr>
          <a:xfrm>
            <a:off x="3975212" y="4146266"/>
            <a:ext cx="3227578" cy="3058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3" name="Immagine 92">
            <a:extLst>
              <a:ext uri="{FF2B5EF4-FFF2-40B4-BE49-F238E27FC236}">
                <a16:creationId xmlns:a16="http://schemas.microsoft.com/office/drawing/2014/main" id="{1302FB66-6F8E-4D8A-F813-753CBAA37C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138" y="1533892"/>
            <a:ext cx="8237342" cy="3831464"/>
          </a:xfrm>
          <a:prstGeom prst="rect">
            <a:avLst/>
          </a:prstGeom>
        </p:spPr>
      </p:pic>
      <p:pic>
        <p:nvPicPr>
          <p:cNvPr id="96" name="Immagine 95">
            <a:extLst>
              <a:ext uri="{FF2B5EF4-FFF2-40B4-BE49-F238E27FC236}">
                <a16:creationId xmlns:a16="http://schemas.microsoft.com/office/drawing/2014/main" id="{8D993626-C340-7439-B946-871687D7F01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2357" y="1323598"/>
            <a:ext cx="8542824" cy="4531246"/>
          </a:xfrm>
          <a:prstGeom prst="rect">
            <a:avLst/>
          </a:prstGeom>
        </p:spPr>
      </p:pic>
      <p:sp>
        <p:nvSpPr>
          <p:cNvPr id="97" name="Ovale 96">
            <a:extLst>
              <a:ext uri="{FF2B5EF4-FFF2-40B4-BE49-F238E27FC236}">
                <a16:creationId xmlns:a16="http://schemas.microsoft.com/office/drawing/2014/main" id="{D8779FA2-963E-FEF3-9D1F-04AC601AC65E}"/>
              </a:ext>
            </a:extLst>
          </p:cNvPr>
          <p:cNvSpPr/>
          <p:nvPr/>
        </p:nvSpPr>
        <p:spPr>
          <a:xfrm>
            <a:off x="294524" y="2717317"/>
            <a:ext cx="1080120" cy="3477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CFAB0379-92B6-8DD9-BDE3-5AEF8EAE7262}"/>
              </a:ext>
            </a:extLst>
          </p:cNvPr>
          <p:cNvSpPr/>
          <p:nvPr/>
        </p:nvSpPr>
        <p:spPr>
          <a:xfrm>
            <a:off x="1610159" y="2615417"/>
            <a:ext cx="399583" cy="4189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C3E4E944-3E16-4B74-C04C-83FB3FC265B9}"/>
              </a:ext>
            </a:extLst>
          </p:cNvPr>
          <p:cNvSpPr/>
          <p:nvPr/>
        </p:nvSpPr>
        <p:spPr>
          <a:xfrm>
            <a:off x="6373806" y="1896171"/>
            <a:ext cx="843312" cy="4944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1" name="Immagine 100">
            <a:extLst>
              <a:ext uri="{FF2B5EF4-FFF2-40B4-BE49-F238E27FC236}">
                <a16:creationId xmlns:a16="http://schemas.microsoft.com/office/drawing/2014/main" id="{A478D325-6C63-164F-C907-588452C59CD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97875" y="2315560"/>
            <a:ext cx="1082134" cy="914479"/>
          </a:xfrm>
          <a:prstGeom prst="rect">
            <a:avLst/>
          </a:prstGeom>
        </p:spPr>
      </p:pic>
      <p:sp>
        <p:nvSpPr>
          <p:cNvPr id="102" name="Ovale 101">
            <a:extLst>
              <a:ext uri="{FF2B5EF4-FFF2-40B4-BE49-F238E27FC236}">
                <a16:creationId xmlns:a16="http://schemas.microsoft.com/office/drawing/2014/main" id="{DC468265-0436-51FF-5B99-5B6618688437}"/>
              </a:ext>
            </a:extLst>
          </p:cNvPr>
          <p:cNvSpPr/>
          <p:nvPr/>
        </p:nvSpPr>
        <p:spPr>
          <a:xfrm>
            <a:off x="6515102" y="2226689"/>
            <a:ext cx="761207" cy="2751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4" name="CasellaDiTesto 103">
            <a:extLst>
              <a:ext uri="{FF2B5EF4-FFF2-40B4-BE49-F238E27FC236}">
                <a16:creationId xmlns:a16="http://schemas.microsoft.com/office/drawing/2014/main" id="{ACFE079B-7089-AAA9-86DB-9DCF3F17D7F5}"/>
              </a:ext>
            </a:extLst>
          </p:cNvPr>
          <p:cNvSpPr txBox="1"/>
          <p:nvPr/>
        </p:nvSpPr>
        <p:spPr>
          <a:xfrm>
            <a:off x="2493631" y="3539974"/>
            <a:ext cx="4709160" cy="203132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This is a possible way of deploying a Docker application.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But it will not be the final way of deploying an application with Docker.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Because it turns out that this approach,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which has showed you in great detail here,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has a couple of disadvantages and downsides</a:t>
            </a:r>
          </a:p>
        </p:txBody>
      </p:sp>
    </p:spTree>
    <p:extLst>
      <p:ext uri="{BB962C8B-B14F-4D97-AF65-F5344CB8AC3E}">
        <p14:creationId xmlns:p14="http://schemas.microsoft.com/office/powerpoint/2010/main" val="26358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11" grpId="0" animBg="1"/>
      <p:bldP spid="12" grpId="0" animBg="1"/>
      <p:bldP spid="18" grpId="0" animBg="1"/>
      <p:bldP spid="18" grpId="1" animBg="1"/>
      <p:bldP spid="33" grpId="0" animBg="1"/>
      <p:bldP spid="36" grpId="0" animBg="1"/>
      <p:bldP spid="40" grpId="0" animBg="1"/>
      <p:bldP spid="43" grpId="0" animBg="1"/>
      <p:bldP spid="52" grpId="0" animBg="1"/>
      <p:bldP spid="53" grpId="0" animBg="1"/>
      <p:bldP spid="62" grpId="0" animBg="1"/>
      <p:bldP spid="65" grpId="0" animBg="1"/>
      <p:bldP spid="68" grpId="0" animBg="1"/>
      <p:bldP spid="78" grpId="0" animBg="1"/>
      <p:bldP spid="78" grpId="1" animBg="1"/>
      <p:bldP spid="80" grpId="0" animBg="1"/>
      <p:bldP spid="83" grpId="0" animBg="1"/>
      <p:bldP spid="85" grpId="0" animBg="1"/>
      <p:bldP spid="89" grpId="0" animBg="1"/>
      <p:bldP spid="90" grpId="0" animBg="1"/>
      <p:bldP spid="91" grpId="0" animBg="1"/>
      <p:bldP spid="97" grpId="0" animBg="1"/>
      <p:bldP spid="98" grpId="0" animBg="1"/>
      <p:bldP spid="99" grpId="0" animBg="1"/>
      <p:bldP spid="102" grpId="0" animBg="1"/>
      <p:bldP spid="10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852826889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50014" y="15999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8B021E-8DF9-6959-303E-F8D37B8AFAB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43" t="1606" r="3815"/>
          <a:stretch/>
        </p:blipFill>
        <p:spPr>
          <a:xfrm>
            <a:off x="1619672" y="980728"/>
            <a:ext cx="6552728" cy="541628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E170EE1-B959-713C-B493-718163FA1854}"/>
              </a:ext>
            </a:extLst>
          </p:cNvPr>
          <p:cNvSpPr txBox="1"/>
          <p:nvPr/>
        </p:nvSpPr>
        <p:spPr>
          <a:xfrm>
            <a:off x="2579556" y="1720840"/>
            <a:ext cx="4632960" cy="34163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But this specific way of deploying a Docker application</a:t>
            </a:r>
          </a:p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has a couple of disadvantages. Because:</a:t>
            </a:r>
          </a:p>
          <a:p>
            <a:pPr algn="ctr"/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we had to create that instance manually,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configure it manually,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we had to connect to it manually,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install Docker on it manually,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we had to do a lot of steps on our own,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even though running the actual app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was still fairly easy in the end.</a:t>
            </a:r>
          </a:p>
        </p:txBody>
      </p:sp>
    </p:spTree>
    <p:extLst>
      <p:ext uri="{BB962C8B-B14F-4D97-AF65-F5344CB8AC3E}">
        <p14:creationId xmlns:p14="http://schemas.microsoft.com/office/powerpoint/2010/main" val="407563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337099143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350014" y="15999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EB14D30-66B8-7917-6EC0-995E13463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42" y="1196752"/>
            <a:ext cx="8172400" cy="416478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A9FDCA-042E-7DE2-D6D0-0EE7F265ED2F}"/>
              </a:ext>
            </a:extLst>
          </p:cNvPr>
          <p:cNvSpPr txBox="1"/>
          <p:nvPr/>
        </p:nvSpPr>
        <p:spPr>
          <a:xfrm>
            <a:off x="2286000" y="1988840"/>
            <a:ext cx="4572000" cy="230832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will not just work with them on our local host machine, but we will use what we learned over the last presentations to  run containers on remote machines.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 on machines running in the cloud, in the web, which are then also reachable by the users you want to reach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C59F3D12-DA5C-C642-8258-36B8B8A5F1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1873" y="2716468"/>
            <a:ext cx="5700254" cy="1425063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9CE70FF8-0346-228F-F95C-30CD863524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0134" y="4113807"/>
            <a:ext cx="6492803" cy="1950889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329FBA1-E1E3-34DF-9C5F-0AD659E1CE8B}"/>
              </a:ext>
            </a:extLst>
          </p:cNvPr>
          <p:cNvSpPr txBox="1"/>
          <p:nvPr/>
        </p:nvSpPr>
        <p:spPr>
          <a:xfrm>
            <a:off x="2255520" y="4727547"/>
            <a:ext cx="4632960" cy="203132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will understand: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u="sng" dirty="0">
                <a:solidFill>
                  <a:schemeClr val="bg1"/>
                </a:solidFill>
              </a:rPr>
              <a:t>what deploying containers means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u="sng" dirty="0">
                <a:solidFill>
                  <a:schemeClr val="bg1"/>
                </a:solidFill>
              </a:rPr>
              <a:t>what you should keep in mind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u="sng" dirty="0">
                <a:solidFill>
                  <a:schemeClr val="bg1"/>
                </a:solidFill>
              </a:rPr>
              <a:t>which steps you could follow</a:t>
            </a:r>
          </a:p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to deploy your containerized application.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54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484305496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50014" y="15999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6491A45-5E1D-E2AE-C436-E89219C129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631" y="1060897"/>
            <a:ext cx="6980525" cy="233954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6692903-26A7-8B71-1C6C-76EB984D64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7206" y="3220322"/>
            <a:ext cx="6632950" cy="359412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EA81231-B070-92D4-7888-D35929CDE7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242" y="1660500"/>
            <a:ext cx="8026575" cy="359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5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3362158258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50014" y="15999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1D58078-C881-7E64-B75F-2A4D89F357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6649" y="888731"/>
            <a:ext cx="5182049" cy="313209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AD1D5D1-F4CD-0D03-FAD7-021DD4E732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4986" y="2986303"/>
            <a:ext cx="4405374" cy="44269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D9036D7-96C7-A6AC-0452-EB32D2E86F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014" y="4017381"/>
            <a:ext cx="8519938" cy="150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3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2446413835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50014" y="15999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0C56D31-EC5D-4181-D2E4-F36D6CBDF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624" y="889711"/>
            <a:ext cx="7132938" cy="288061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A1BDBF7-5CCE-4926-390F-F10F69554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9331" y="1988840"/>
            <a:ext cx="6529524" cy="4414917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56571CBF-17F1-1301-0B63-9BB06E985715}"/>
              </a:ext>
            </a:extLst>
          </p:cNvPr>
          <p:cNvSpPr/>
          <p:nvPr/>
        </p:nvSpPr>
        <p:spPr>
          <a:xfrm>
            <a:off x="2411760" y="4262602"/>
            <a:ext cx="432048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CAB703E2-5056-7B6E-D47A-BBD33AD478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0464" y="2047721"/>
            <a:ext cx="6408391" cy="394807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B9F3F50-A05C-4728-E287-3FF00F8DA5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4302" y="1917486"/>
            <a:ext cx="5559581" cy="1549187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138288B-D6B3-96FF-D09F-DDF682895893}"/>
              </a:ext>
            </a:extLst>
          </p:cNvPr>
          <p:cNvSpPr txBox="1"/>
          <p:nvPr/>
        </p:nvSpPr>
        <p:spPr>
          <a:xfrm>
            <a:off x="2388528" y="4104137"/>
            <a:ext cx="5145008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 will show you different ways</a:t>
            </a:r>
          </a:p>
          <a:p>
            <a:pPr algn="ctr"/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of bringing your Docker containers to live on AWS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D2E395B0-BA51-3C25-826B-444907D20E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83007" y="944664"/>
            <a:ext cx="3977985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0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4" grpId="1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3441613915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50014" y="15999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0502BE6D-0492-2D54-C536-F7906B7D3069}"/>
              </a:ext>
            </a:extLst>
          </p:cNvPr>
          <p:cNvGrpSpPr/>
          <p:nvPr/>
        </p:nvGrpSpPr>
        <p:grpSpPr>
          <a:xfrm>
            <a:off x="339259" y="1253165"/>
            <a:ext cx="8465482" cy="4351669"/>
            <a:chOff x="374382" y="1253165"/>
            <a:chExt cx="8465482" cy="4351669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0DF12997-E68D-3729-9EFE-AFC586AE6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4382" y="1253165"/>
              <a:ext cx="8465482" cy="4351669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67EC640-1246-D3DB-C986-3E48FEE5D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60032" y="4572286"/>
              <a:ext cx="3744416" cy="1011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265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858711115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50014" y="15999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08ECA55-C05B-81FE-E982-98FD23C35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205" y="867615"/>
            <a:ext cx="7132938" cy="294919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8B7D0B9-156C-FB4E-B11A-C64A0AA44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7233" y="1772816"/>
            <a:ext cx="4549534" cy="81541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4B391E1-F544-7624-1F6B-0163DA3BF4FF}"/>
              </a:ext>
            </a:extLst>
          </p:cNvPr>
          <p:cNvSpPr txBox="1"/>
          <p:nvPr/>
        </p:nvSpPr>
        <p:spPr>
          <a:xfrm>
            <a:off x="2310553" y="5208646"/>
            <a:ext cx="463296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first step, will be that we create and launch this EC2 instance so this remote computer.</a:t>
            </a:r>
          </a:p>
          <a:p>
            <a:r>
              <a:rPr lang="en-US" dirty="0">
                <a:solidFill>
                  <a:schemeClr val="bg1"/>
                </a:solidFill>
              </a:rPr>
              <a:t>And we also need to create a so called VPC,</a:t>
            </a:r>
          </a:p>
          <a:p>
            <a:r>
              <a:rPr lang="en-US" dirty="0">
                <a:solidFill>
                  <a:schemeClr val="bg1"/>
                </a:solidFill>
              </a:rPr>
              <a:t>a virtual public cloud and a security group,</a:t>
            </a:r>
          </a:p>
          <a:p>
            <a:r>
              <a:rPr lang="en-US" dirty="0">
                <a:solidFill>
                  <a:schemeClr val="bg1"/>
                </a:solidFill>
              </a:rPr>
              <a:t>to control who has access to this instance.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4254D947-B271-5217-2A4F-7F76C3661C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0573" y="2516661"/>
            <a:ext cx="4534293" cy="655377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9B3AE23-EC21-8C05-B38B-390085ED240F}"/>
              </a:ext>
            </a:extLst>
          </p:cNvPr>
          <p:cNvSpPr txBox="1"/>
          <p:nvPr/>
        </p:nvSpPr>
        <p:spPr>
          <a:xfrm>
            <a:off x="2699792" y="4941168"/>
            <a:ext cx="463296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We'll then have to configure that security group </a:t>
            </a:r>
          </a:p>
          <a:p>
            <a:r>
              <a:rPr lang="en-US" dirty="0">
                <a:solidFill>
                  <a:schemeClr val="bg1"/>
                </a:solidFill>
              </a:rPr>
              <a:t>to expose all required ports to the world wide web, so that we can have incoming traffic to this EC2 instance.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FF2E1A73-FEF7-8B3F-9CC1-2E4C0E06BF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1523" y="3158462"/>
            <a:ext cx="4541914" cy="632515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8129037-3874-9BA9-63C8-FE2CB08F6033}"/>
              </a:ext>
            </a:extLst>
          </p:cNvPr>
          <p:cNvSpPr txBox="1"/>
          <p:nvPr/>
        </p:nvSpPr>
        <p:spPr>
          <a:xfrm>
            <a:off x="2505173" y="3957371"/>
            <a:ext cx="4632960" cy="258532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then need to connect to this instance,</a:t>
            </a:r>
          </a:p>
          <a:p>
            <a:r>
              <a:rPr lang="en-US" dirty="0">
                <a:solidFill>
                  <a:schemeClr val="bg1"/>
                </a:solidFill>
              </a:rPr>
              <a:t>via SSH, which stands for secure shell.</a:t>
            </a:r>
          </a:p>
          <a:p>
            <a:r>
              <a:rPr lang="en-US" dirty="0">
                <a:solidFill>
                  <a:schemeClr val="bg1"/>
                </a:solidFill>
              </a:rPr>
              <a:t>Which is a process where a certain approach for connecting to this remote machine, a terminal based approach.</a:t>
            </a:r>
          </a:p>
          <a:p>
            <a:r>
              <a:rPr lang="en-US" dirty="0">
                <a:solidFill>
                  <a:schemeClr val="bg1"/>
                </a:solidFill>
              </a:rPr>
              <a:t>Which then allows us to run commands on that remote computer and we will run a command to install Docker, and then pull and run our container.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4B993C9-C65B-9AA5-9EA2-9769E80FE648}"/>
              </a:ext>
            </a:extLst>
          </p:cNvPr>
          <p:cNvSpPr txBox="1"/>
          <p:nvPr/>
        </p:nvSpPr>
        <p:spPr>
          <a:xfrm>
            <a:off x="1183478" y="3123252"/>
            <a:ext cx="7132938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  <a:latin typeface="Udemy Sans"/>
              </a:rPr>
              <a:t>F</a:t>
            </a:r>
            <a:r>
              <a:rPr lang="en-US" sz="2800" b="0" i="0" u="sng" dirty="0">
                <a:solidFill>
                  <a:schemeClr val="bg1"/>
                </a:solidFill>
                <a:effectLst/>
                <a:latin typeface="Udemy Sans"/>
              </a:rPr>
              <a:t>irst we need  need a </a:t>
            </a:r>
            <a:r>
              <a:rPr lang="en-US" sz="2800" b="0" i="0" u="sng" dirty="0" err="1">
                <a:solidFill>
                  <a:schemeClr val="bg1"/>
                </a:solidFill>
                <a:effectLst/>
                <a:latin typeface="Udemy Sans"/>
              </a:rPr>
              <a:t>Dockerized</a:t>
            </a:r>
            <a:r>
              <a:rPr lang="en-US" sz="2800" b="0" i="0" u="sng" dirty="0">
                <a:solidFill>
                  <a:schemeClr val="bg1"/>
                </a:solidFill>
                <a:effectLst/>
                <a:latin typeface="Udemy Sans"/>
              </a:rPr>
              <a:t> application….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DA9B7AB-D7D3-9F7E-91C8-40AFEE861C0D}"/>
              </a:ext>
            </a:extLst>
          </p:cNvPr>
          <p:cNvSpPr txBox="1"/>
          <p:nvPr/>
        </p:nvSpPr>
        <p:spPr>
          <a:xfrm>
            <a:off x="991205" y="1020160"/>
            <a:ext cx="7132938" cy="95410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Udemy Sans"/>
              </a:rPr>
              <a:t>PLEASE OPEN in </a:t>
            </a:r>
            <a:r>
              <a:rPr lang="en-US" sz="2800" dirty="0" err="1">
                <a:solidFill>
                  <a:schemeClr val="bg1"/>
                </a:solidFill>
                <a:latin typeface="Udemy Sans"/>
              </a:rPr>
              <a:t>visualstudio</a:t>
            </a:r>
            <a:r>
              <a:rPr lang="en-US" sz="2800" dirty="0">
                <a:solidFill>
                  <a:schemeClr val="bg1"/>
                </a:solidFill>
                <a:latin typeface="Udemy Sans"/>
              </a:rPr>
              <a:t> code this folder: Deployment-01-starting-setup</a:t>
            </a:r>
            <a:endParaRPr lang="it-IT" sz="2800" dirty="0">
              <a:solidFill>
                <a:schemeClr val="bg1"/>
              </a:solidFill>
            </a:endParaRP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88304DF9-2266-E4C9-573E-63F832EF30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4272" y="1265442"/>
            <a:ext cx="8381322" cy="4323798"/>
          </a:xfrm>
          <a:prstGeom prst="rect">
            <a:avLst/>
          </a:prstGeom>
        </p:spPr>
      </p:pic>
      <p:sp>
        <p:nvSpPr>
          <p:cNvPr id="32" name="Ovale 31">
            <a:extLst>
              <a:ext uri="{FF2B5EF4-FFF2-40B4-BE49-F238E27FC236}">
                <a16:creationId xmlns:a16="http://schemas.microsoft.com/office/drawing/2014/main" id="{91B4658F-6193-0BD8-4A33-63CE6BA382F7}"/>
              </a:ext>
            </a:extLst>
          </p:cNvPr>
          <p:cNvSpPr/>
          <p:nvPr/>
        </p:nvSpPr>
        <p:spPr>
          <a:xfrm>
            <a:off x="703723" y="2570995"/>
            <a:ext cx="1080120" cy="1721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882DDF3D-31AB-F365-1A7F-F304D5C74B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272" y="1303926"/>
            <a:ext cx="8381322" cy="4256091"/>
          </a:xfrm>
          <a:prstGeom prst="rect">
            <a:avLst/>
          </a:prstGeom>
        </p:spPr>
      </p:pic>
      <p:sp>
        <p:nvSpPr>
          <p:cNvPr id="35" name="Ovale 34">
            <a:extLst>
              <a:ext uri="{FF2B5EF4-FFF2-40B4-BE49-F238E27FC236}">
                <a16:creationId xmlns:a16="http://schemas.microsoft.com/office/drawing/2014/main" id="{4AC4F54E-F0EB-B64A-FC90-608C992DA458}"/>
              </a:ext>
            </a:extLst>
          </p:cNvPr>
          <p:cNvSpPr/>
          <p:nvPr/>
        </p:nvSpPr>
        <p:spPr>
          <a:xfrm>
            <a:off x="2259134" y="1472949"/>
            <a:ext cx="2312866" cy="24964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B1CB49C4-CD1C-3A34-13F2-CC5A7ABAB5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80671" y="4139821"/>
            <a:ext cx="2019057" cy="144689"/>
          </a:xfrm>
          <a:prstGeom prst="rect">
            <a:avLst/>
          </a:prstGeom>
        </p:spPr>
      </p:pic>
      <p:sp>
        <p:nvSpPr>
          <p:cNvPr id="38" name="Ovale 37">
            <a:extLst>
              <a:ext uri="{FF2B5EF4-FFF2-40B4-BE49-F238E27FC236}">
                <a16:creationId xmlns:a16="http://schemas.microsoft.com/office/drawing/2014/main" id="{15F14132-0C4D-6ECE-28A3-0921A85E65B2}"/>
              </a:ext>
            </a:extLst>
          </p:cNvPr>
          <p:cNvSpPr/>
          <p:nvPr/>
        </p:nvSpPr>
        <p:spPr>
          <a:xfrm>
            <a:off x="6598072" y="3891754"/>
            <a:ext cx="2227521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0E5AD489-323F-DE86-D0AA-915AF3277D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50573" y="3814091"/>
            <a:ext cx="6459221" cy="1690796"/>
          </a:xfrm>
          <a:prstGeom prst="rect">
            <a:avLst/>
          </a:prstGeom>
        </p:spPr>
      </p:pic>
      <p:sp>
        <p:nvSpPr>
          <p:cNvPr id="41" name="Ovale 40">
            <a:extLst>
              <a:ext uri="{FF2B5EF4-FFF2-40B4-BE49-F238E27FC236}">
                <a16:creationId xmlns:a16="http://schemas.microsoft.com/office/drawing/2014/main" id="{733E9241-3270-7579-0713-870072826F86}"/>
              </a:ext>
            </a:extLst>
          </p:cNvPr>
          <p:cNvSpPr/>
          <p:nvPr/>
        </p:nvSpPr>
        <p:spPr>
          <a:xfrm>
            <a:off x="4983190" y="3893901"/>
            <a:ext cx="3756557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5C5DAF3B-CFE7-227B-4182-1EA40A66BA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2745" y="1970773"/>
            <a:ext cx="8414403" cy="3360076"/>
          </a:xfrm>
          <a:prstGeom prst="rect">
            <a:avLst/>
          </a:prstGeom>
        </p:spPr>
      </p:pic>
      <p:sp>
        <p:nvSpPr>
          <p:cNvPr id="44" name="Ovale 43">
            <a:extLst>
              <a:ext uri="{FF2B5EF4-FFF2-40B4-BE49-F238E27FC236}">
                <a16:creationId xmlns:a16="http://schemas.microsoft.com/office/drawing/2014/main" id="{FD2E1DB0-D132-68CA-EEF6-2951B714A03A}"/>
              </a:ext>
            </a:extLst>
          </p:cNvPr>
          <p:cNvSpPr/>
          <p:nvPr/>
        </p:nvSpPr>
        <p:spPr>
          <a:xfrm>
            <a:off x="1416173" y="174612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F80EFF46-ECF0-AF76-C0EF-62EE8619931C}"/>
              </a:ext>
            </a:extLst>
          </p:cNvPr>
          <p:cNvSpPr txBox="1"/>
          <p:nvPr/>
        </p:nvSpPr>
        <p:spPr>
          <a:xfrm>
            <a:off x="2194560" y="1997839"/>
            <a:ext cx="4632960" cy="258532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Now we want to take this application and this image and deploy it onto a web server so that any user is able to visit it, and not just, we locally on our hosting machine.</a:t>
            </a:r>
          </a:p>
          <a:p>
            <a:r>
              <a:rPr lang="en-US" dirty="0">
                <a:solidFill>
                  <a:schemeClr val="bg1"/>
                </a:solidFill>
              </a:rPr>
              <a:t>Now for that, building the image is an important first step.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PLEASE CONNECT TO AWS WEBSITE….AND LOGIN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48" name="Immagine 47">
            <a:extLst>
              <a:ext uri="{FF2B5EF4-FFF2-40B4-BE49-F238E27FC236}">
                <a16:creationId xmlns:a16="http://schemas.microsoft.com/office/drawing/2014/main" id="{55C06616-0385-00CE-3AA1-3914234E83C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1190" y="1698395"/>
            <a:ext cx="8677344" cy="3954315"/>
          </a:xfrm>
          <a:prstGeom prst="rect">
            <a:avLst/>
          </a:prstGeom>
        </p:spPr>
      </p:pic>
      <p:sp>
        <p:nvSpPr>
          <p:cNvPr id="49" name="Ovale 48">
            <a:extLst>
              <a:ext uri="{FF2B5EF4-FFF2-40B4-BE49-F238E27FC236}">
                <a16:creationId xmlns:a16="http://schemas.microsoft.com/office/drawing/2014/main" id="{37BBF881-73B3-5758-F00C-0F0217D632A5}"/>
              </a:ext>
            </a:extLst>
          </p:cNvPr>
          <p:cNvSpPr/>
          <p:nvPr/>
        </p:nvSpPr>
        <p:spPr>
          <a:xfrm>
            <a:off x="1512112" y="1499453"/>
            <a:ext cx="589922" cy="5944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" name="Immagine 50">
            <a:extLst>
              <a:ext uri="{FF2B5EF4-FFF2-40B4-BE49-F238E27FC236}">
                <a16:creationId xmlns:a16="http://schemas.microsoft.com/office/drawing/2014/main" id="{B0DAEC0F-DE21-FF82-F1D0-84A7E857324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30134" y="1954640"/>
            <a:ext cx="6828112" cy="4138019"/>
          </a:xfrm>
          <a:prstGeom prst="rect">
            <a:avLst/>
          </a:prstGeom>
        </p:spPr>
      </p:pic>
      <p:sp>
        <p:nvSpPr>
          <p:cNvPr id="54" name="Ovale 53">
            <a:extLst>
              <a:ext uri="{FF2B5EF4-FFF2-40B4-BE49-F238E27FC236}">
                <a16:creationId xmlns:a16="http://schemas.microsoft.com/office/drawing/2014/main" id="{80D5A0CD-49A1-A718-A069-12C7A1C18160}"/>
              </a:ext>
            </a:extLst>
          </p:cNvPr>
          <p:cNvSpPr/>
          <p:nvPr/>
        </p:nvSpPr>
        <p:spPr>
          <a:xfrm>
            <a:off x="3227594" y="2642725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8" name="Immagine 57">
            <a:extLst>
              <a:ext uri="{FF2B5EF4-FFF2-40B4-BE49-F238E27FC236}">
                <a16:creationId xmlns:a16="http://schemas.microsoft.com/office/drawing/2014/main" id="{47BBBC1F-BCC8-0E7C-603F-73C7077D9E0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7958" y="1240760"/>
            <a:ext cx="8649190" cy="4868160"/>
          </a:xfrm>
          <a:prstGeom prst="rect">
            <a:avLst/>
          </a:prstGeom>
        </p:spPr>
      </p:pic>
      <p:sp>
        <p:nvSpPr>
          <p:cNvPr id="59" name="Ovale 58">
            <a:extLst>
              <a:ext uri="{FF2B5EF4-FFF2-40B4-BE49-F238E27FC236}">
                <a16:creationId xmlns:a16="http://schemas.microsoft.com/office/drawing/2014/main" id="{754028FF-A8CF-771B-5E31-0CB00F9A4AF4}"/>
              </a:ext>
            </a:extLst>
          </p:cNvPr>
          <p:cNvSpPr/>
          <p:nvPr/>
        </p:nvSpPr>
        <p:spPr>
          <a:xfrm>
            <a:off x="1710314" y="4504353"/>
            <a:ext cx="1648479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D749F3A0-7D8E-863A-C9BD-8C8A3820CE9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7958" y="1252627"/>
            <a:ext cx="8877188" cy="4585214"/>
          </a:xfrm>
          <a:prstGeom prst="rect">
            <a:avLst/>
          </a:prstGeom>
        </p:spPr>
      </p:pic>
      <p:sp>
        <p:nvSpPr>
          <p:cNvPr id="62" name="Ovale 61">
            <a:extLst>
              <a:ext uri="{FF2B5EF4-FFF2-40B4-BE49-F238E27FC236}">
                <a16:creationId xmlns:a16="http://schemas.microsoft.com/office/drawing/2014/main" id="{A9D86CD2-85D7-A1E2-0089-C4CDF03E6AB4}"/>
              </a:ext>
            </a:extLst>
          </p:cNvPr>
          <p:cNvSpPr/>
          <p:nvPr/>
        </p:nvSpPr>
        <p:spPr>
          <a:xfrm>
            <a:off x="4206492" y="4717232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4E9AB11C-D18C-4185-C271-F1F70A23768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6741" y="2636317"/>
            <a:ext cx="4366022" cy="2259433"/>
          </a:xfrm>
          <a:prstGeom prst="rect">
            <a:avLst/>
          </a:prstGeom>
        </p:spPr>
      </p:pic>
      <p:sp>
        <p:nvSpPr>
          <p:cNvPr id="67" name="Ovale 66">
            <a:extLst>
              <a:ext uri="{FF2B5EF4-FFF2-40B4-BE49-F238E27FC236}">
                <a16:creationId xmlns:a16="http://schemas.microsoft.com/office/drawing/2014/main" id="{1F52CAFE-7B4C-B1CA-D8BA-5B6952E94437}"/>
              </a:ext>
            </a:extLst>
          </p:cNvPr>
          <p:cNvSpPr/>
          <p:nvPr/>
        </p:nvSpPr>
        <p:spPr>
          <a:xfrm>
            <a:off x="822165" y="2750829"/>
            <a:ext cx="2536628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5B9CA6FD-8881-F5BB-5083-726E6D0D8905}"/>
              </a:ext>
            </a:extLst>
          </p:cNvPr>
          <p:cNvSpPr/>
          <p:nvPr/>
        </p:nvSpPr>
        <p:spPr>
          <a:xfrm>
            <a:off x="4114983" y="2909026"/>
            <a:ext cx="1080120" cy="3264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0" name="Immagine 69">
            <a:extLst>
              <a:ext uri="{FF2B5EF4-FFF2-40B4-BE49-F238E27FC236}">
                <a16:creationId xmlns:a16="http://schemas.microsoft.com/office/drawing/2014/main" id="{0DBAB12E-B4AB-F56E-DACA-7E25A88886D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7958" y="1244723"/>
            <a:ext cx="8908610" cy="4585215"/>
          </a:xfrm>
          <a:prstGeom prst="rect">
            <a:avLst/>
          </a:prstGeom>
        </p:spPr>
      </p:pic>
      <p:sp>
        <p:nvSpPr>
          <p:cNvPr id="71" name="Ovale 70">
            <a:extLst>
              <a:ext uri="{FF2B5EF4-FFF2-40B4-BE49-F238E27FC236}">
                <a16:creationId xmlns:a16="http://schemas.microsoft.com/office/drawing/2014/main" id="{1AFDC621-BD85-0FCF-4AC2-9F036B6F1D7C}"/>
              </a:ext>
            </a:extLst>
          </p:cNvPr>
          <p:cNvSpPr/>
          <p:nvPr/>
        </p:nvSpPr>
        <p:spPr>
          <a:xfrm>
            <a:off x="791972" y="4773504"/>
            <a:ext cx="321990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Freccia in giù 71">
            <a:extLst>
              <a:ext uri="{FF2B5EF4-FFF2-40B4-BE49-F238E27FC236}">
                <a16:creationId xmlns:a16="http://schemas.microsoft.com/office/drawing/2014/main" id="{7C1BDE24-AE71-85FF-C663-73589628B495}"/>
              </a:ext>
            </a:extLst>
          </p:cNvPr>
          <p:cNvSpPr/>
          <p:nvPr/>
        </p:nvSpPr>
        <p:spPr>
          <a:xfrm>
            <a:off x="4307714" y="4773504"/>
            <a:ext cx="557779" cy="7391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4" name="Immagine 73">
            <a:extLst>
              <a:ext uri="{FF2B5EF4-FFF2-40B4-BE49-F238E27FC236}">
                <a16:creationId xmlns:a16="http://schemas.microsoft.com/office/drawing/2014/main" id="{199563F3-3D77-46CF-9D79-440191343F0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8406" y="1273934"/>
            <a:ext cx="8770128" cy="4541907"/>
          </a:xfrm>
          <a:prstGeom prst="rect">
            <a:avLst/>
          </a:prstGeom>
        </p:spPr>
      </p:pic>
      <p:sp>
        <p:nvSpPr>
          <p:cNvPr id="75" name="Ovale 74">
            <a:extLst>
              <a:ext uri="{FF2B5EF4-FFF2-40B4-BE49-F238E27FC236}">
                <a16:creationId xmlns:a16="http://schemas.microsoft.com/office/drawing/2014/main" id="{5380AB11-3FEE-2FC6-A8C4-BD4520591C06}"/>
              </a:ext>
            </a:extLst>
          </p:cNvPr>
          <p:cNvSpPr/>
          <p:nvPr/>
        </p:nvSpPr>
        <p:spPr>
          <a:xfrm>
            <a:off x="501030" y="4199466"/>
            <a:ext cx="3914812" cy="12990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67A9700F-90DC-0AEC-07D9-B896498C3E7C}"/>
              </a:ext>
            </a:extLst>
          </p:cNvPr>
          <p:cNvSpPr/>
          <p:nvPr/>
        </p:nvSpPr>
        <p:spPr>
          <a:xfrm>
            <a:off x="3079336" y="4289556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Freccia in giù 76">
            <a:extLst>
              <a:ext uri="{FF2B5EF4-FFF2-40B4-BE49-F238E27FC236}">
                <a16:creationId xmlns:a16="http://schemas.microsoft.com/office/drawing/2014/main" id="{F605156E-A4EE-D8D4-023F-6D5F3CFF3991}"/>
              </a:ext>
            </a:extLst>
          </p:cNvPr>
          <p:cNvSpPr/>
          <p:nvPr/>
        </p:nvSpPr>
        <p:spPr>
          <a:xfrm>
            <a:off x="4480740" y="5077574"/>
            <a:ext cx="502450" cy="638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9" name="Immagine 78">
            <a:extLst>
              <a:ext uri="{FF2B5EF4-FFF2-40B4-BE49-F238E27FC236}">
                <a16:creationId xmlns:a16="http://schemas.microsoft.com/office/drawing/2014/main" id="{B56B78FB-866E-6B82-73E1-289965D25F0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8406" y="1305357"/>
            <a:ext cx="8770128" cy="4506416"/>
          </a:xfrm>
          <a:prstGeom prst="rect">
            <a:avLst/>
          </a:prstGeom>
        </p:spPr>
      </p:pic>
      <p:sp>
        <p:nvSpPr>
          <p:cNvPr id="80" name="Ovale 79">
            <a:extLst>
              <a:ext uri="{FF2B5EF4-FFF2-40B4-BE49-F238E27FC236}">
                <a16:creationId xmlns:a16="http://schemas.microsoft.com/office/drawing/2014/main" id="{3A1D7B9D-1E8C-9CB9-F4F7-3E06E5586E85}"/>
              </a:ext>
            </a:extLst>
          </p:cNvPr>
          <p:cNvSpPr/>
          <p:nvPr/>
        </p:nvSpPr>
        <p:spPr>
          <a:xfrm>
            <a:off x="611665" y="3116806"/>
            <a:ext cx="3503317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D29CEAE0-0C60-BB24-D61B-45EB37F8230D}"/>
              </a:ext>
            </a:extLst>
          </p:cNvPr>
          <p:cNvSpPr/>
          <p:nvPr/>
        </p:nvSpPr>
        <p:spPr>
          <a:xfrm>
            <a:off x="3732631" y="2234127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2" name="Immagine 91">
            <a:extLst>
              <a:ext uri="{FF2B5EF4-FFF2-40B4-BE49-F238E27FC236}">
                <a16:creationId xmlns:a16="http://schemas.microsoft.com/office/drawing/2014/main" id="{D68297C8-67B4-64B2-F4F0-4D442E10477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769714" y="1535266"/>
            <a:ext cx="3604572" cy="3787468"/>
          </a:xfrm>
          <a:prstGeom prst="rect">
            <a:avLst/>
          </a:prstGeom>
        </p:spPr>
      </p:pic>
      <p:sp>
        <p:nvSpPr>
          <p:cNvPr id="93" name="Ovale 92">
            <a:extLst>
              <a:ext uri="{FF2B5EF4-FFF2-40B4-BE49-F238E27FC236}">
                <a16:creationId xmlns:a16="http://schemas.microsoft.com/office/drawing/2014/main" id="{0B89CE86-D818-CE2D-A910-F05853A44560}"/>
              </a:ext>
            </a:extLst>
          </p:cNvPr>
          <p:cNvSpPr/>
          <p:nvPr/>
        </p:nvSpPr>
        <p:spPr>
          <a:xfrm>
            <a:off x="2666677" y="195836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Ovale 93">
            <a:extLst>
              <a:ext uri="{FF2B5EF4-FFF2-40B4-BE49-F238E27FC236}">
                <a16:creationId xmlns:a16="http://schemas.microsoft.com/office/drawing/2014/main" id="{F7742BCE-356B-4F7A-AED7-97DEE9D1B543}"/>
              </a:ext>
            </a:extLst>
          </p:cNvPr>
          <p:cNvSpPr/>
          <p:nvPr/>
        </p:nvSpPr>
        <p:spPr>
          <a:xfrm>
            <a:off x="2666677" y="2674974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C4FF7D9-B963-A5D4-A716-38F3BE5B39F7}"/>
              </a:ext>
            </a:extLst>
          </p:cNvPr>
          <p:cNvSpPr/>
          <p:nvPr/>
        </p:nvSpPr>
        <p:spPr>
          <a:xfrm>
            <a:off x="2697417" y="3208865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278C02BB-9425-F64D-AE64-5203C015FE70}"/>
              </a:ext>
            </a:extLst>
          </p:cNvPr>
          <p:cNvSpPr/>
          <p:nvPr/>
        </p:nvSpPr>
        <p:spPr>
          <a:xfrm>
            <a:off x="5365432" y="4654445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8" name="Immagine 97">
            <a:extLst>
              <a:ext uri="{FF2B5EF4-FFF2-40B4-BE49-F238E27FC236}">
                <a16:creationId xmlns:a16="http://schemas.microsoft.com/office/drawing/2014/main" id="{151CAC8C-FA57-EACF-971C-CA1AADF1BF3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35009" y="1714299"/>
            <a:ext cx="2415749" cy="685859"/>
          </a:xfrm>
          <a:prstGeom prst="rect">
            <a:avLst/>
          </a:prstGeom>
        </p:spPr>
      </p:pic>
      <p:sp>
        <p:nvSpPr>
          <p:cNvPr id="99" name="Ovale 98">
            <a:extLst>
              <a:ext uri="{FF2B5EF4-FFF2-40B4-BE49-F238E27FC236}">
                <a16:creationId xmlns:a16="http://schemas.microsoft.com/office/drawing/2014/main" id="{676493FC-1E8E-0D77-7E89-CEFE445B62CE}"/>
              </a:ext>
            </a:extLst>
          </p:cNvPr>
          <p:cNvSpPr/>
          <p:nvPr/>
        </p:nvSpPr>
        <p:spPr>
          <a:xfrm>
            <a:off x="8030489" y="2048492"/>
            <a:ext cx="424703" cy="4346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CasellaDiTesto 99">
            <a:extLst>
              <a:ext uri="{FF2B5EF4-FFF2-40B4-BE49-F238E27FC236}">
                <a16:creationId xmlns:a16="http://schemas.microsoft.com/office/drawing/2014/main" id="{82764D47-27A1-B981-5E00-B7D86A777AEE}"/>
              </a:ext>
            </a:extLst>
          </p:cNvPr>
          <p:cNvSpPr txBox="1"/>
          <p:nvPr/>
        </p:nvSpPr>
        <p:spPr>
          <a:xfrm>
            <a:off x="2388528" y="4104137"/>
            <a:ext cx="5145008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PLEASE COPY THIS FILE ON YOUR FOLDER PROJECT</a:t>
            </a:r>
            <a:endParaRPr lang="en-US" b="0" i="0" u="sng" dirty="0">
              <a:solidFill>
                <a:schemeClr val="bg1"/>
              </a:solidFill>
              <a:effectLst/>
              <a:latin typeface="Udemy Sans"/>
            </a:endParaRPr>
          </a:p>
        </p:txBody>
      </p:sp>
      <p:pic>
        <p:nvPicPr>
          <p:cNvPr id="102" name="Immagine 101">
            <a:extLst>
              <a:ext uri="{FF2B5EF4-FFF2-40B4-BE49-F238E27FC236}">
                <a16:creationId xmlns:a16="http://schemas.microsoft.com/office/drawing/2014/main" id="{AA135967-3344-B027-6AD8-A5504C4F2B1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87404" y="1062096"/>
            <a:ext cx="6950042" cy="5265876"/>
          </a:xfrm>
          <a:prstGeom prst="rect">
            <a:avLst/>
          </a:prstGeom>
        </p:spPr>
      </p:pic>
      <p:sp>
        <p:nvSpPr>
          <p:cNvPr id="103" name="Ovale 102">
            <a:extLst>
              <a:ext uri="{FF2B5EF4-FFF2-40B4-BE49-F238E27FC236}">
                <a16:creationId xmlns:a16="http://schemas.microsoft.com/office/drawing/2014/main" id="{666302F0-B190-4A54-BEF7-84BA77CDFE43}"/>
              </a:ext>
            </a:extLst>
          </p:cNvPr>
          <p:cNvSpPr/>
          <p:nvPr/>
        </p:nvSpPr>
        <p:spPr>
          <a:xfrm>
            <a:off x="1827308" y="2590913"/>
            <a:ext cx="1080120" cy="3686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5" name="Immagine 104">
            <a:extLst>
              <a:ext uri="{FF2B5EF4-FFF2-40B4-BE49-F238E27FC236}">
                <a16:creationId xmlns:a16="http://schemas.microsoft.com/office/drawing/2014/main" id="{FB7A13E8-4A6E-7D07-ABED-8069553E38B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8406" y="1170035"/>
            <a:ext cx="8491388" cy="4356177"/>
          </a:xfrm>
          <a:prstGeom prst="rect">
            <a:avLst/>
          </a:prstGeom>
        </p:spPr>
      </p:pic>
      <p:sp>
        <p:nvSpPr>
          <p:cNvPr id="106" name="Ovale 105">
            <a:extLst>
              <a:ext uri="{FF2B5EF4-FFF2-40B4-BE49-F238E27FC236}">
                <a16:creationId xmlns:a16="http://schemas.microsoft.com/office/drawing/2014/main" id="{91677D3E-ED75-8462-18B6-537149545B44}"/>
              </a:ext>
            </a:extLst>
          </p:cNvPr>
          <p:cNvSpPr/>
          <p:nvPr/>
        </p:nvSpPr>
        <p:spPr>
          <a:xfrm>
            <a:off x="5699094" y="483875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478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3" grpId="1" animBg="1"/>
      <p:bldP spid="21" grpId="0" animBg="1"/>
      <p:bldP spid="21" grpId="1" animBg="1"/>
      <p:bldP spid="26" grpId="0" animBg="1"/>
      <p:bldP spid="28" grpId="0" animBg="1"/>
      <p:bldP spid="29" grpId="0" animBg="1"/>
      <p:bldP spid="32" grpId="0" animBg="1"/>
      <p:bldP spid="35" grpId="0" animBg="1"/>
      <p:bldP spid="38" grpId="0" animBg="1"/>
      <p:bldP spid="41" grpId="0" animBg="1"/>
      <p:bldP spid="44" grpId="0" animBg="1"/>
      <p:bldP spid="46" grpId="0" animBg="1"/>
      <p:bldP spid="49" grpId="0" animBg="1"/>
      <p:bldP spid="54" grpId="0" animBg="1"/>
      <p:bldP spid="59" grpId="0" animBg="1"/>
      <p:bldP spid="62" grpId="0" animBg="1"/>
      <p:bldP spid="67" grpId="0" animBg="1"/>
      <p:bldP spid="68" grpId="0" animBg="1"/>
      <p:bldP spid="71" grpId="0" animBg="1"/>
      <p:bldP spid="72" grpId="0" animBg="1"/>
      <p:bldP spid="75" grpId="0" animBg="1"/>
      <p:bldP spid="76" grpId="0" animBg="1"/>
      <p:bldP spid="77" grpId="0" animBg="1"/>
      <p:bldP spid="80" grpId="0" animBg="1"/>
      <p:bldP spid="81" grpId="0" animBg="1"/>
      <p:bldP spid="93" grpId="0" animBg="1"/>
      <p:bldP spid="94" grpId="0" animBg="1"/>
      <p:bldP spid="95" grpId="0" animBg="1"/>
      <p:bldP spid="96" grpId="0" animBg="1"/>
      <p:bldP spid="99" grpId="0" animBg="1"/>
      <p:bldP spid="100" grpId="0" animBg="1"/>
      <p:bldP spid="103" grpId="0" animBg="1"/>
      <p:bldP spid="10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3034830199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50014" y="15999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0E87D53-7FD6-3210-AFAC-47A4A45B9A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552" y="980728"/>
            <a:ext cx="8356177" cy="4293196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F4CD0D9F-7C30-7FE8-3EE9-DE08E8613DF5}"/>
              </a:ext>
            </a:extLst>
          </p:cNvPr>
          <p:cNvSpPr/>
          <p:nvPr/>
        </p:nvSpPr>
        <p:spPr>
          <a:xfrm>
            <a:off x="1043608" y="1558572"/>
            <a:ext cx="576064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B782BE1-2852-80F2-7A95-2B4C297C2A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50" y="1012238"/>
            <a:ext cx="8519779" cy="4358073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D78CA922-6DC7-E90E-F348-6E06C3DFDF51}"/>
              </a:ext>
            </a:extLst>
          </p:cNvPr>
          <p:cNvSpPr/>
          <p:nvPr/>
        </p:nvSpPr>
        <p:spPr>
          <a:xfrm>
            <a:off x="1488668" y="2062276"/>
            <a:ext cx="7763852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D19CD20-9844-EFDC-423B-4051512DA49A}"/>
              </a:ext>
            </a:extLst>
          </p:cNvPr>
          <p:cNvSpPr/>
          <p:nvPr/>
        </p:nvSpPr>
        <p:spPr>
          <a:xfrm>
            <a:off x="3275856" y="211046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F964402C-F37C-FA03-3A21-D6323D84E5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9672" y="2345294"/>
            <a:ext cx="129551" cy="129551"/>
          </a:xfrm>
          <a:prstGeom prst="rect">
            <a:avLst/>
          </a:prstGeom>
        </p:spPr>
      </p:pic>
      <p:sp>
        <p:nvSpPr>
          <p:cNvPr id="17" name="Ovale 16">
            <a:extLst>
              <a:ext uri="{FF2B5EF4-FFF2-40B4-BE49-F238E27FC236}">
                <a16:creationId xmlns:a16="http://schemas.microsoft.com/office/drawing/2014/main" id="{DFD80154-29CF-8D52-057F-C36077FB91B7}"/>
              </a:ext>
            </a:extLst>
          </p:cNvPr>
          <p:cNvSpPr/>
          <p:nvPr/>
        </p:nvSpPr>
        <p:spPr>
          <a:xfrm>
            <a:off x="7020272" y="1428990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9BA68A81-04A1-1DB5-1C39-6314A7D1E5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8799" y="1924942"/>
            <a:ext cx="1149261" cy="1161048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F2C87684-7CCC-14D1-566A-A6FF0DE1FD10}"/>
              </a:ext>
            </a:extLst>
          </p:cNvPr>
          <p:cNvSpPr/>
          <p:nvPr/>
        </p:nvSpPr>
        <p:spPr>
          <a:xfrm>
            <a:off x="7076715" y="1840505"/>
            <a:ext cx="1080120" cy="2348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8FED8CDE-8B36-D1CC-95F2-02B5063E03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267" y="980728"/>
            <a:ext cx="5502117" cy="5281118"/>
          </a:xfrm>
          <a:prstGeom prst="rect">
            <a:avLst/>
          </a:prstGeom>
        </p:spPr>
      </p:pic>
      <p:sp>
        <p:nvSpPr>
          <p:cNvPr id="23" name="Ovale 22">
            <a:extLst>
              <a:ext uri="{FF2B5EF4-FFF2-40B4-BE49-F238E27FC236}">
                <a16:creationId xmlns:a16="http://schemas.microsoft.com/office/drawing/2014/main" id="{D0A53A2E-A0EF-E877-19E6-C13F38572FCE}"/>
              </a:ext>
            </a:extLst>
          </p:cNvPr>
          <p:cNvSpPr/>
          <p:nvPr/>
        </p:nvSpPr>
        <p:spPr>
          <a:xfrm>
            <a:off x="791580" y="492595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D750343E-A597-5E63-197B-8967EABD5EC9}"/>
              </a:ext>
            </a:extLst>
          </p:cNvPr>
          <p:cNvSpPr/>
          <p:nvPr/>
        </p:nvSpPr>
        <p:spPr>
          <a:xfrm>
            <a:off x="2555265" y="2535686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5A39582F-C8C6-8D01-AE66-3067D9926D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4094" y="2780261"/>
            <a:ext cx="4928026" cy="3464410"/>
          </a:xfrm>
          <a:prstGeom prst="rect">
            <a:avLst/>
          </a:prstGeom>
        </p:spPr>
      </p:pic>
      <p:sp>
        <p:nvSpPr>
          <p:cNvPr id="28" name="Ovale 27">
            <a:extLst>
              <a:ext uri="{FF2B5EF4-FFF2-40B4-BE49-F238E27FC236}">
                <a16:creationId xmlns:a16="http://schemas.microsoft.com/office/drawing/2014/main" id="{F6FF11FC-38DE-554B-0512-8180CFD03A67}"/>
              </a:ext>
            </a:extLst>
          </p:cNvPr>
          <p:cNvSpPr/>
          <p:nvPr/>
        </p:nvSpPr>
        <p:spPr>
          <a:xfrm>
            <a:off x="657842" y="5262251"/>
            <a:ext cx="4346206" cy="4664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EF172330-4B8B-11C1-9C3A-7D6EAF55C9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950" y="1776784"/>
            <a:ext cx="8562784" cy="4358073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0CB1CAE9-7A47-DB62-742F-40145389F1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79000" y="4832129"/>
            <a:ext cx="3596952" cy="129551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627A6F02-AD49-4591-780A-9CFFF7AD6F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46363" y="4959181"/>
            <a:ext cx="6492371" cy="125004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5DD71E80-402F-1F7A-8C71-5D9B3ADBFE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386" y="1582903"/>
            <a:ext cx="8497036" cy="4442845"/>
          </a:xfrm>
          <a:prstGeom prst="rect">
            <a:avLst/>
          </a:prstGeom>
        </p:spPr>
      </p:pic>
      <p:sp>
        <p:nvSpPr>
          <p:cNvPr id="39" name="Ovale 38">
            <a:extLst>
              <a:ext uri="{FF2B5EF4-FFF2-40B4-BE49-F238E27FC236}">
                <a16:creationId xmlns:a16="http://schemas.microsoft.com/office/drawing/2014/main" id="{CFF834BC-2A3D-96B0-CEE2-32EDDC1C5192}"/>
              </a:ext>
            </a:extLst>
          </p:cNvPr>
          <p:cNvSpPr/>
          <p:nvPr/>
        </p:nvSpPr>
        <p:spPr>
          <a:xfrm>
            <a:off x="2290885" y="3948908"/>
            <a:ext cx="1080120" cy="376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46BDDABC-C9FF-1439-5038-230C3126AC4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20011" y="4228019"/>
            <a:ext cx="1096252" cy="1372205"/>
          </a:xfrm>
          <a:prstGeom prst="rect">
            <a:avLst/>
          </a:prstGeom>
        </p:spPr>
      </p:pic>
      <p:sp>
        <p:nvSpPr>
          <p:cNvPr id="42" name="Ovale 41">
            <a:extLst>
              <a:ext uri="{FF2B5EF4-FFF2-40B4-BE49-F238E27FC236}">
                <a16:creationId xmlns:a16="http://schemas.microsoft.com/office/drawing/2014/main" id="{80295501-EA1E-A9E5-C803-2CD1EF6F47E4}"/>
              </a:ext>
            </a:extLst>
          </p:cNvPr>
          <p:cNvSpPr/>
          <p:nvPr/>
        </p:nvSpPr>
        <p:spPr>
          <a:xfrm>
            <a:off x="2746424" y="5423794"/>
            <a:ext cx="1080120" cy="1883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AD910BA4-4BC4-94A3-2569-B1F7FC2ED5C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95965" y="1767171"/>
            <a:ext cx="2842506" cy="3741744"/>
          </a:xfrm>
          <a:prstGeom prst="rect">
            <a:avLst/>
          </a:prstGeom>
        </p:spPr>
      </p:pic>
      <p:sp>
        <p:nvSpPr>
          <p:cNvPr id="45" name="Ovale 44">
            <a:extLst>
              <a:ext uri="{FF2B5EF4-FFF2-40B4-BE49-F238E27FC236}">
                <a16:creationId xmlns:a16="http://schemas.microsoft.com/office/drawing/2014/main" id="{3F8B161B-54B5-63DA-7A2A-0D4D2BF7FB84}"/>
              </a:ext>
            </a:extLst>
          </p:cNvPr>
          <p:cNvSpPr/>
          <p:nvPr/>
        </p:nvSpPr>
        <p:spPr>
          <a:xfrm>
            <a:off x="4095965" y="2264382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9C60503E-2008-441D-5C1D-22F3F6DC95E4}"/>
              </a:ext>
            </a:extLst>
          </p:cNvPr>
          <p:cNvSpPr/>
          <p:nvPr/>
        </p:nvSpPr>
        <p:spPr>
          <a:xfrm>
            <a:off x="4047946" y="4097145"/>
            <a:ext cx="2487549" cy="3198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AA222E80-21F9-93B3-34CA-66FD6D8A7065}"/>
              </a:ext>
            </a:extLst>
          </p:cNvPr>
          <p:cNvSpPr/>
          <p:nvPr/>
        </p:nvSpPr>
        <p:spPr>
          <a:xfrm>
            <a:off x="4813148" y="493313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F21EDEFF-C199-2819-329C-A990ED884B6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9904" y="943498"/>
            <a:ext cx="8653656" cy="4565417"/>
          </a:xfrm>
          <a:prstGeom prst="rect">
            <a:avLst/>
          </a:prstGeom>
        </p:spPr>
      </p:pic>
      <p:sp>
        <p:nvSpPr>
          <p:cNvPr id="50" name="Ovale 49">
            <a:extLst>
              <a:ext uri="{FF2B5EF4-FFF2-40B4-BE49-F238E27FC236}">
                <a16:creationId xmlns:a16="http://schemas.microsoft.com/office/drawing/2014/main" id="{8F548BDD-E76D-2567-FE2F-92BCB963717B}"/>
              </a:ext>
            </a:extLst>
          </p:cNvPr>
          <p:cNvSpPr/>
          <p:nvPr/>
        </p:nvSpPr>
        <p:spPr>
          <a:xfrm>
            <a:off x="5056080" y="2813193"/>
            <a:ext cx="3948905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7DBC954C-8039-7B9C-B41D-CF8D4F9A2A32}"/>
              </a:ext>
            </a:extLst>
          </p:cNvPr>
          <p:cNvSpPr/>
          <p:nvPr/>
        </p:nvSpPr>
        <p:spPr>
          <a:xfrm>
            <a:off x="2314312" y="4974434"/>
            <a:ext cx="2088507" cy="376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22F0DBA-0660-6045-A9DB-0E83D81FBBDF}"/>
              </a:ext>
            </a:extLst>
          </p:cNvPr>
          <p:cNvSpPr txBox="1"/>
          <p:nvPr/>
        </p:nvSpPr>
        <p:spPr>
          <a:xfrm>
            <a:off x="2505173" y="3957371"/>
            <a:ext cx="4632960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proceed to install docker….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4" name="Immagine 53">
            <a:extLst>
              <a:ext uri="{FF2B5EF4-FFF2-40B4-BE49-F238E27FC236}">
                <a16:creationId xmlns:a16="http://schemas.microsoft.com/office/drawing/2014/main" id="{0E104A22-EE6F-0780-60F1-F297BC373CA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9653" y="943498"/>
            <a:ext cx="8755332" cy="4634411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F1B97063-A833-BE59-F2EC-5AEE8A10EAC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22022" y="2569723"/>
            <a:ext cx="1234547" cy="160034"/>
          </a:xfrm>
          <a:prstGeom prst="rect">
            <a:avLst/>
          </a:prstGeom>
        </p:spPr>
      </p:pic>
      <p:sp>
        <p:nvSpPr>
          <p:cNvPr id="57" name="Ovale 56">
            <a:extLst>
              <a:ext uri="{FF2B5EF4-FFF2-40B4-BE49-F238E27FC236}">
                <a16:creationId xmlns:a16="http://schemas.microsoft.com/office/drawing/2014/main" id="{9CBB0A35-4B45-E991-C2E5-C86C1512B974}"/>
              </a:ext>
            </a:extLst>
          </p:cNvPr>
          <p:cNvSpPr/>
          <p:nvPr/>
        </p:nvSpPr>
        <p:spPr>
          <a:xfrm>
            <a:off x="4040220" y="2321490"/>
            <a:ext cx="1507043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399A9BB5-0E17-A516-FEB6-86ACF93AB02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58484" y="2800606"/>
            <a:ext cx="3863675" cy="190517"/>
          </a:xfrm>
          <a:prstGeom prst="rect">
            <a:avLst/>
          </a:prstGeom>
        </p:spPr>
      </p:pic>
      <p:sp>
        <p:nvSpPr>
          <p:cNvPr id="60" name="Ovale 59">
            <a:extLst>
              <a:ext uri="{FF2B5EF4-FFF2-40B4-BE49-F238E27FC236}">
                <a16:creationId xmlns:a16="http://schemas.microsoft.com/office/drawing/2014/main" id="{A46EB91F-3388-47E9-AA9C-7B3817F92653}"/>
              </a:ext>
            </a:extLst>
          </p:cNvPr>
          <p:cNvSpPr/>
          <p:nvPr/>
        </p:nvSpPr>
        <p:spPr>
          <a:xfrm>
            <a:off x="4355976" y="2623962"/>
            <a:ext cx="2011396" cy="4546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" name="Immagine 61">
            <a:extLst>
              <a:ext uri="{FF2B5EF4-FFF2-40B4-BE49-F238E27FC236}">
                <a16:creationId xmlns:a16="http://schemas.microsoft.com/office/drawing/2014/main" id="{BBE97687-5025-BD99-C5BF-41401B1EA3C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55713" y="3014283"/>
            <a:ext cx="3787468" cy="160034"/>
          </a:xfrm>
          <a:prstGeom prst="rect">
            <a:avLst/>
          </a:prstGeom>
        </p:spPr>
      </p:pic>
      <p:sp>
        <p:nvSpPr>
          <p:cNvPr id="63" name="Ovale 62">
            <a:extLst>
              <a:ext uri="{FF2B5EF4-FFF2-40B4-BE49-F238E27FC236}">
                <a16:creationId xmlns:a16="http://schemas.microsoft.com/office/drawing/2014/main" id="{F298DEAD-0202-F188-8524-A4AB0A0E2F67}"/>
              </a:ext>
            </a:extLst>
          </p:cNvPr>
          <p:cNvSpPr/>
          <p:nvPr/>
        </p:nvSpPr>
        <p:spPr>
          <a:xfrm>
            <a:off x="4290465" y="2898732"/>
            <a:ext cx="2011396" cy="4546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5" name="Immagine 64">
            <a:extLst>
              <a:ext uri="{FF2B5EF4-FFF2-40B4-BE49-F238E27FC236}">
                <a16:creationId xmlns:a16="http://schemas.microsoft.com/office/drawing/2014/main" id="{21EA76A8-7887-3112-0EA4-16669222860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40948" y="3221880"/>
            <a:ext cx="4397121" cy="137172"/>
          </a:xfrm>
          <a:prstGeom prst="rect">
            <a:avLst/>
          </a:prstGeom>
        </p:spPr>
      </p:pic>
      <p:sp>
        <p:nvSpPr>
          <p:cNvPr id="66" name="Ovale 65">
            <a:extLst>
              <a:ext uri="{FF2B5EF4-FFF2-40B4-BE49-F238E27FC236}">
                <a16:creationId xmlns:a16="http://schemas.microsoft.com/office/drawing/2014/main" id="{34072F9F-388B-359C-C6C6-310F64E9F784}"/>
              </a:ext>
            </a:extLst>
          </p:cNvPr>
          <p:cNvSpPr/>
          <p:nvPr/>
        </p:nvSpPr>
        <p:spPr>
          <a:xfrm>
            <a:off x="4290464" y="3096542"/>
            <a:ext cx="2703751" cy="4546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8" name="Immagine 67">
            <a:extLst>
              <a:ext uri="{FF2B5EF4-FFF2-40B4-BE49-F238E27FC236}">
                <a16:creationId xmlns:a16="http://schemas.microsoft.com/office/drawing/2014/main" id="{2DC908F3-7B07-F1A2-B4F4-C9BECE4FB37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340948" y="3441953"/>
            <a:ext cx="5082980" cy="464860"/>
          </a:xfrm>
          <a:prstGeom prst="rect">
            <a:avLst/>
          </a:prstGeom>
        </p:spPr>
      </p:pic>
      <p:sp>
        <p:nvSpPr>
          <p:cNvPr id="69" name="Ovale 68">
            <a:extLst>
              <a:ext uri="{FF2B5EF4-FFF2-40B4-BE49-F238E27FC236}">
                <a16:creationId xmlns:a16="http://schemas.microsoft.com/office/drawing/2014/main" id="{7B212212-2369-88AD-8742-6D7D25A439CB}"/>
              </a:ext>
            </a:extLst>
          </p:cNvPr>
          <p:cNvSpPr/>
          <p:nvPr/>
        </p:nvSpPr>
        <p:spPr>
          <a:xfrm>
            <a:off x="4087259" y="3319281"/>
            <a:ext cx="1080120" cy="2933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1" name="Immagine 70">
            <a:extLst>
              <a:ext uri="{FF2B5EF4-FFF2-40B4-BE49-F238E27FC236}">
                <a16:creationId xmlns:a16="http://schemas.microsoft.com/office/drawing/2014/main" id="{D3FECA3D-B815-876F-9C73-65A335F9C3D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40948" y="3972803"/>
            <a:ext cx="6458785" cy="290646"/>
          </a:xfrm>
          <a:prstGeom prst="rect">
            <a:avLst/>
          </a:prstGeom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3BF37CED-BDCE-F163-C946-97E9735C256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2827" y="988514"/>
            <a:ext cx="8752158" cy="4637337"/>
          </a:xfrm>
          <a:prstGeom prst="rect">
            <a:avLst/>
          </a:prstGeom>
        </p:spPr>
      </p:pic>
      <p:sp>
        <p:nvSpPr>
          <p:cNvPr id="74" name="Ovale 73">
            <a:extLst>
              <a:ext uri="{FF2B5EF4-FFF2-40B4-BE49-F238E27FC236}">
                <a16:creationId xmlns:a16="http://schemas.microsoft.com/office/drawing/2014/main" id="{FB7148E5-FCDF-89F3-8487-3B742CB4677B}"/>
              </a:ext>
            </a:extLst>
          </p:cNvPr>
          <p:cNvSpPr/>
          <p:nvPr/>
        </p:nvSpPr>
        <p:spPr>
          <a:xfrm>
            <a:off x="4130489" y="2384984"/>
            <a:ext cx="1890877" cy="4308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6" name="Immagine 75">
            <a:extLst>
              <a:ext uri="{FF2B5EF4-FFF2-40B4-BE49-F238E27FC236}">
                <a16:creationId xmlns:a16="http://schemas.microsoft.com/office/drawing/2014/main" id="{E9BCC5C6-2610-7353-A956-FE3AFFF1911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475760" y="2832101"/>
            <a:ext cx="3734124" cy="2629128"/>
          </a:xfrm>
          <a:prstGeom prst="rect">
            <a:avLst/>
          </a:prstGeom>
        </p:spPr>
      </p:pic>
      <p:sp>
        <p:nvSpPr>
          <p:cNvPr id="77" name="Ovale 76">
            <a:extLst>
              <a:ext uri="{FF2B5EF4-FFF2-40B4-BE49-F238E27FC236}">
                <a16:creationId xmlns:a16="http://schemas.microsoft.com/office/drawing/2014/main" id="{B408BB9F-6C47-3C1F-61AA-E74F3A52AF26}"/>
              </a:ext>
            </a:extLst>
          </p:cNvPr>
          <p:cNvSpPr/>
          <p:nvPr/>
        </p:nvSpPr>
        <p:spPr>
          <a:xfrm>
            <a:off x="4312971" y="2755589"/>
            <a:ext cx="1418654" cy="3249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757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3" grpId="0" animBg="1"/>
      <p:bldP spid="14" grpId="0" animBg="1"/>
      <p:bldP spid="17" grpId="0" animBg="1"/>
      <p:bldP spid="20" grpId="0" animBg="1"/>
      <p:bldP spid="23" grpId="0" animBg="1"/>
      <p:bldP spid="24" grpId="0" animBg="1"/>
      <p:bldP spid="28" grpId="0" animBg="1"/>
      <p:bldP spid="39" grpId="0" animBg="1"/>
      <p:bldP spid="42" grpId="0" animBg="1"/>
      <p:bldP spid="45" grpId="0" animBg="1"/>
      <p:bldP spid="46" grpId="0" animBg="1"/>
      <p:bldP spid="47" grpId="0" animBg="1"/>
      <p:bldP spid="50" grpId="0" animBg="1"/>
      <p:bldP spid="51" grpId="0" animBg="1"/>
      <p:bldP spid="52" grpId="0" animBg="1"/>
      <p:bldP spid="57" grpId="0" animBg="1"/>
      <p:bldP spid="57" grpId="1" animBg="1"/>
      <p:bldP spid="60" grpId="0" animBg="1"/>
      <p:bldP spid="60" grpId="1" animBg="1"/>
      <p:bldP spid="63" grpId="0" animBg="1"/>
      <p:bldP spid="63" grpId="1" animBg="1"/>
      <p:bldP spid="66" grpId="0" animBg="1"/>
      <p:bldP spid="66" grpId="1" animBg="1"/>
      <p:bldP spid="69" grpId="0" animBg="1"/>
      <p:bldP spid="74" grpId="0" animBg="1"/>
      <p:bldP spid="7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2724063725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50014" y="15999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5A92408-B938-3CF1-10AA-607777C3AB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014" y="1916832"/>
            <a:ext cx="8568952" cy="403890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B15E4D0-7A57-A582-F106-CC0692AEE2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8910" y="1252072"/>
            <a:ext cx="6363251" cy="556308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33FCFF9A-5386-41B0-6C62-490CBF2D9108}"/>
              </a:ext>
            </a:extLst>
          </p:cNvPr>
          <p:cNvSpPr/>
          <p:nvPr/>
        </p:nvSpPr>
        <p:spPr>
          <a:xfrm>
            <a:off x="4634490" y="1920751"/>
            <a:ext cx="4284476" cy="43165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020421C-6985-A35D-EC87-A207F8222371}"/>
              </a:ext>
            </a:extLst>
          </p:cNvPr>
          <p:cNvSpPr txBox="1"/>
          <p:nvPr/>
        </p:nvSpPr>
        <p:spPr>
          <a:xfrm>
            <a:off x="2195736" y="6049690"/>
            <a:ext cx="5145008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PLEASE SIGN IN ON DOCKER HUB WEBSITE</a:t>
            </a:r>
            <a:endParaRPr lang="en-US" b="0" i="0" u="sng" dirty="0">
              <a:solidFill>
                <a:schemeClr val="bg1"/>
              </a:solidFill>
              <a:effectLst/>
              <a:latin typeface="Udemy Sans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A6B0D7BF-1559-2C3D-0934-194663D0F4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014" y="1192487"/>
            <a:ext cx="8580392" cy="4448857"/>
          </a:xfrm>
          <a:prstGeom prst="rect">
            <a:avLst/>
          </a:prstGeom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F68CBAEC-7B15-979E-C00C-3581CDE2D426}"/>
              </a:ext>
            </a:extLst>
          </p:cNvPr>
          <p:cNvSpPr/>
          <p:nvPr/>
        </p:nvSpPr>
        <p:spPr>
          <a:xfrm>
            <a:off x="5436096" y="2140414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FA554809-52F4-878C-82E1-DFE4ECDD1C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326" y="1246338"/>
            <a:ext cx="8578080" cy="4298635"/>
          </a:xfrm>
          <a:prstGeom prst="rect">
            <a:avLst/>
          </a:prstGeom>
        </p:spPr>
      </p:pic>
      <p:sp>
        <p:nvSpPr>
          <p:cNvPr id="37" name="Ovale 36">
            <a:extLst>
              <a:ext uri="{FF2B5EF4-FFF2-40B4-BE49-F238E27FC236}">
                <a16:creationId xmlns:a16="http://schemas.microsoft.com/office/drawing/2014/main" id="{9AC45B97-6F93-2BAA-62A5-ADF1DA846CF1}"/>
              </a:ext>
            </a:extLst>
          </p:cNvPr>
          <p:cNvSpPr/>
          <p:nvPr/>
        </p:nvSpPr>
        <p:spPr>
          <a:xfrm>
            <a:off x="2335994" y="2700066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5D529C7F-8A98-8962-994B-A773C69BBF6D}"/>
              </a:ext>
            </a:extLst>
          </p:cNvPr>
          <p:cNvSpPr/>
          <p:nvPr/>
        </p:nvSpPr>
        <p:spPr>
          <a:xfrm>
            <a:off x="4875508" y="4668710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8" name="Immagine 47">
            <a:extLst>
              <a:ext uri="{FF2B5EF4-FFF2-40B4-BE49-F238E27FC236}">
                <a16:creationId xmlns:a16="http://schemas.microsoft.com/office/drawing/2014/main" id="{D5F2E889-DB5D-D1A4-C889-7F22F3967C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7524" y="1251473"/>
            <a:ext cx="8568952" cy="4517363"/>
          </a:xfrm>
          <a:prstGeom prst="rect">
            <a:avLst/>
          </a:prstGeom>
        </p:spPr>
      </p:pic>
      <p:sp>
        <p:nvSpPr>
          <p:cNvPr id="53" name="Ovale 52">
            <a:extLst>
              <a:ext uri="{FF2B5EF4-FFF2-40B4-BE49-F238E27FC236}">
                <a16:creationId xmlns:a16="http://schemas.microsoft.com/office/drawing/2014/main" id="{72AF4503-2A13-8A79-6246-1FCCDD41DF0E}"/>
              </a:ext>
            </a:extLst>
          </p:cNvPr>
          <p:cNvSpPr/>
          <p:nvPr/>
        </p:nvSpPr>
        <p:spPr>
          <a:xfrm>
            <a:off x="379790" y="2695200"/>
            <a:ext cx="2716046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8" name="Immagine 57">
            <a:extLst>
              <a:ext uri="{FF2B5EF4-FFF2-40B4-BE49-F238E27FC236}">
                <a16:creationId xmlns:a16="http://schemas.microsoft.com/office/drawing/2014/main" id="{3D80D23E-2A69-474E-BBC5-0573FA8E3B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410" y="1324022"/>
            <a:ext cx="8060694" cy="4298635"/>
          </a:xfrm>
          <a:prstGeom prst="rect">
            <a:avLst/>
          </a:prstGeom>
        </p:spPr>
      </p:pic>
      <p:sp>
        <p:nvSpPr>
          <p:cNvPr id="61" name="Ovale 60">
            <a:extLst>
              <a:ext uri="{FF2B5EF4-FFF2-40B4-BE49-F238E27FC236}">
                <a16:creationId xmlns:a16="http://schemas.microsoft.com/office/drawing/2014/main" id="{23EC77B8-A0A8-5CB7-48CF-FE0BE9682498}"/>
              </a:ext>
            </a:extLst>
          </p:cNvPr>
          <p:cNvSpPr/>
          <p:nvPr/>
        </p:nvSpPr>
        <p:spPr>
          <a:xfrm>
            <a:off x="7276557" y="2399751"/>
            <a:ext cx="540060" cy="4067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8" name="Immagine 77">
            <a:extLst>
              <a:ext uri="{FF2B5EF4-FFF2-40B4-BE49-F238E27FC236}">
                <a16:creationId xmlns:a16="http://schemas.microsoft.com/office/drawing/2014/main" id="{2F987526-48A3-132C-CE9D-355913EDA2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7524" y="1260050"/>
            <a:ext cx="8856476" cy="4705415"/>
          </a:xfrm>
          <a:prstGeom prst="rect">
            <a:avLst/>
          </a:prstGeom>
        </p:spPr>
      </p:pic>
      <p:sp>
        <p:nvSpPr>
          <p:cNvPr id="79" name="Ovale 78">
            <a:extLst>
              <a:ext uri="{FF2B5EF4-FFF2-40B4-BE49-F238E27FC236}">
                <a16:creationId xmlns:a16="http://schemas.microsoft.com/office/drawing/2014/main" id="{31AAF94A-E47E-1B56-A955-D9B7ED9FFE9F}"/>
              </a:ext>
            </a:extLst>
          </p:cNvPr>
          <p:cNvSpPr/>
          <p:nvPr/>
        </p:nvSpPr>
        <p:spPr>
          <a:xfrm>
            <a:off x="1489687" y="1570148"/>
            <a:ext cx="278646" cy="4530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F1E9AA73-468A-B83D-90FD-1A6A9D6D5B0D}"/>
              </a:ext>
            </a:extLst>
          </p:cNvPr>
          <p:cNvSpPr/>
          <p:nvPr/>
        </p:nvSpPr>
        <p:spPr>
          <a:xfrm>
            <a:off x="619689" y="2263220"/>
            <a:ext cx="1080120" cy="2449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2" name="Immagine 81">
            <a:extLst>
              <a:ext uri="{FF2B5EF4-FFF2-40B4-BE49-F238E27FC236}">
                <a16:creationId xmlns:a16="http://schemas.microsoft.com/office/drawing/2014/main" id="{F55A9B48-E965-8001-0254-523AE85357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39602" y="1980519"/>
            <a:ext cx="1265030" cy="548688"/>
          </a:xfrm>
          <a:prstGeom prst="rect">
            <a:avLst/>
          </a:prstGeom>
        </p:spPr>
      </p:pic>
      <p:sp>
        <p:nvSpPr>
          <p:cNvPr id="83" name="Ovale 82">
            <a:extLst>
              <a:ext uri="{FF2B5EF4-FFF2-40B4-BE49-F238E27FC236}">
                <a16:creationId xmlns:a16="http://schemas.microsoft.com/office/drawing/2014/main" id="{0C3A0E2B-1FC0-2CF3-119C-82E2A6AE483B}"/>
              </a:ext>
            </a:extLst>
          </p:cNvPr>
          <p:cNvSpPr/>
          <p:nvPr/>
        </p:nvSpPr>
        <p:spPr>
          <a:xfrm>
            <a:off x="2195735" y="1703206"/>
            <a:ext cx="1678413" cy="9822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5" name="Immagine 84">
            <a:extLst>
              <a:ext uri="{FF2B5EF4-FFF2-40B4-BE49-F238E27FC236}">
                <a16:creationId xmlns:a16="http://schemas.microsoft.com/office/drawing/2014/main" id="{F50CC215-9D07-729A-C92C-5C0B1EFDCC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1219" y="4700244"/>
            <a:ext cx="2484335" cy="152413"/>
          </a:xfrm>
          <a:prstGeom prst="rect">
            <a:avLst/>
          </a:prstGeom>
        </p:spPr>
      </p:pic>
      <p:sp>
        <p:nvSpPr>
          <p:cNvPr id="86" name="Ovale 85">
            <a:extLst>
              <a:ext uri="{FF2B5EF4-FFF2-40B4-BE49-F238E27FC236}">
                <a16:creationId xmlns:a16="http://schemas.microsoft.com/office/drawing/2014/main" id="{AFEB6178-A910-FB04-908E-F59A79D3C68F}"/>
              </a:ext>
            </a:extLst>
          </p:cNvPr>
          <p:cNvSpPr/>
          <p:nvPr/>
        </p:nvSpPr>
        <p:spPr>
          <a:xfrm>
            <a:off x="5108288" y="4456839"/>
            <a:ext cx="2599755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8" name="Immagine 87">
            <a:extLst>
              <a:ext uri="{FF2B5EF4-FFF2-40B4-BE49-F238E27FC236}">
                <a16:creationId xmlns:a16="http://schemas.microsoft.com/office/drawing/2014/main" id="{23B44E71-D3CA-797F-602B-9986D7317D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94602" y="1493562"/>
            <a:ext cx="4968671" cy="2743438"/>
          </a:xfrm>
          <a:prstGeom prst="rect">
            <a:avLst/>
          </a:prstGeom>
        </p:spPr>
      </p:pic>
      <p:sp>
        <p:nvSpPr>
          <p:cNvPr id="89" name="Ovale 88">
            <a:extLst>
              <a:ext uri="{FF2B5EF4-FFF2-40B4-BE49-F238E27FC236}">
                <a16:creationId xmlns:a16="http://schemas.microsoft.com/office/drawing/2014/main" id="{FF9FAF36-790D-5BEB-7DDD-EE17989A1209}"/>
              </a:ext>
            </a:extLst>
          </p:cNvPr>
          <p:cNvSpPr/>
          <p:nvPr/>
        </p:nvSpPr>
        <p:spPr>
          <a:xfrm>
            <a:off x="4241984" y="3117051"/>
            <a:ext cx="3138327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1" name="Immagine 90">
            <a:extLst>
              <a:ext uri="{FF2B5EF4-FFF2-40B4-BE49-F238E27FC236}">
                <a16:creationId xmlns:a16="http://schemas.microsoft.com/office/drawing/2014/main" id="{58D898A6-7002-74D2-194C-773FDA3E0D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3352" y="1299806"/>
            <a:ext cx="8840492" cy="4492709"/>
          </a:xfrm>
          <a:prstGeom prst="rect">
            <a:avLst/>
          </a:prstGeom>
        </p:spPr>
      </p:pic>
      <p:sp>
        <p:nvSpPr>
          <p:cNvPr id="92" name="Ovale 91">
            <a:extLst>
              <a:ext uri="{FF2B5EF4-FFF2-40B4-BE49-F238E27FC236}">
                <a16:creationId xmlns:a16="http://schemas.microsoft.com/office/drawing/2014/main" id="{6D2DA671-44BD-A207-0108-02895E1D6682}"/>
              </a:ext>
            </a:extLst>
          </p:cNvPr>
          <p:cNvSpPr/>
          <p:nvPr/>
        </p:nvSpPr>
        <p:spPr>
          <a:xfrm>
            <a:off x="5125451" y="3299552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B3C5EB66-78A6-72EB-D02F-7807762A83FE}"/>
              </a:ext>
            </a:extLst>
          </p:cNvPr>
          <p:cNvSpPr/>
          <p:nvPr/>
        </p:nvSpPr>
        <p:spPr>
          <a:xfrm>
            <a:off x="2394330" y="3786675"/>
            <a:ext cx="1354900" cy="3133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Ovale 93">
            <a:extLst>
              <a:ext uri="{FF2B5EF4-FFF2-40B4-BE49-F238E27FC236}">
                <a16:creationId xmlns:a16="http://schemas.microsoft.com/office/drawing/2014/main" id="{9211B537-2344-9AB4-9C52-9A17C84CC12F}"/>
              </a:ext>
            </a:extLst>
          </p:cNvPr>
          <p:cNvSpPr/>
          <p:nvPr/>
        </p:nvSpPr>
        <p:spPr>
          <a:xfrm>
            <a:off x="4946470" y="4425897"/>
            <a:ext cx="3447912" cy="4373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6" name="Immagine 95">
            <a:extLst>
              <a:ext uri="{FF2B5EF4-FFF2-40B4-BE49-F238E27FC236}">
                <a16:creationId xmlns:a16="http://schemas.microsoft.com/office/drawing/2014/main" id="{B56CA955-C66A-6DBB-9BC4-D067BE01D63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94330" y="4926322"/>
            <a:ext cx="6387394" cy="1105250"/>
          </a:xfrm>
          <a:prstGeom prst="rect">
            <a:avLst/>
          </a:prstGeom>
        </p:spPr>
      </p:pic>
      <p:sp>
        <p:nvSpPr>
          <p:cNvPr id="97" name="Ovale 96">
            <a:extLst>
              <a:ext uri="{FF2B5EF4-FFF2-40B4-BE49-F238E27FC236}">
                <a16:creationId xmlns:a16="http://schemas.microsoft.com/office/drawing/2014/main" id="{49A7C54E-8F76-A38A-D4A1-9594CF320C72}"/>
              </a:ext>
            </a:extLst>
          </p:cNvPr>
          <p:cNvSpPr/>
          <p:nvPr/>
        </p:nvSpPr>
        <p:spPr>
          <a:xfrm>
            <a:off x="5110280" y="4533107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5D97DFC0-E3F8-C88A-9B41-31F5F6BC2B99}"/>
              </a:ext>
            </a:extLst>
          </p:cNvPr>
          <p:cNvSpPr/>
          <p:nvPr/>
        </p:nvSpPr>
        <p:spPr>
          <a:xfrm>
            <a:off x="2092460" y="5147626"/>
            <a:ext cx="1712172" cy="3133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3" name="Immagine 102">
            <a:extLst>
              <a:ext uri="{FF2B5EF4-FFF2-40B4-BE49-F238E27FC236}">
                <a16:creationId xmlns:a16="http://schemas.microsoft.com/office/drawing/2014/main" id="{168A979E-6461-ABC6-7332-701002FF5A5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94331" y="3539607"/>
            <a:ext cx="6734160" cy="2210189"/>
          </a:xfrm>
          <a:prstGeom prst="rect">
            <a:avLst/>
          </a:prstGeom>
        </p:spPr>
      </p:pic>
      <p:sp>
        <p:nvSpPr>
          <p:cNvPr id="104" name="Ovale 103">
            <a:extLst>
              <a:ext uri="{FF2B5EF4-FFF2-40B4-BE49-F238E27FC236}">
                <a16:creationId xmlns:a16="http://schemas.microsoft.com/office/drawing/2014/main" id="{9DEBD74A-5A4D-765B-938C-54C02D5589E9}"/>
              </a:ext>
            </a:extLst>
          </p:cNvPr>
          <p:cNvSpPr/>
          <p:nvPr/>
        </p:nvSpPr>
        <p:spPr>
          <a:xfrm>
            <a:off x="5271087" y="3207736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E9AE40DE-D6C4-512F-9D98-5CC449BBB272}"/>
              </a:ext>
            </a:extLst>
          </p:cNvPr>
          <p:cNvSpPr/>
          <p:nvPr/>
        </p:nvSpPr>
        <p:spPr>
          <a:xfrm>
            <a:off x="2345463" y="4761638"/>
            <a:ext cx="135490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7" name="Immagine 106">
            <a:extLst>
              <a:ext uri="{FF2B5EF4-FFF2-40B4-BE49-F238E27FC236}">
                <a16:creationId xmlns:a16="http://schemas.microsoft.com/office/drawing/2014/main" id="{F7510FBF-B3CC-14B4-E6FD-E11CDCFCF5D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4647" y="1159416"/>
            <a:ext cx="8856476" cy="4695715"/>
          </a:xfrm>
          <a:prstGeom prst="rect">
            <a:avLst/>
          </a:prstGeom>
        </p:spPr>
      </p:pic>
      <p:sp>
        <p:nvSpPr>
          <p:cNvPr id="108" name="Ovale 107">
            <a:extLst>
              <a:ext uri="{FF2B5EF4-FFF2-40B4-BE49-F238E27FC236}">
                <a16:creationId xmlns:a16="http://schemas.microsoft.com/office/drawing/2014/main" id="{4087EA74-3DB0-ED9A-9EAB-276D04271541}"/>
              </a:ext>
            </a:extLst>
          </p:cNvPr>
          <p:cNvSpPr/>
          <p:nvPr/>
        </p:nvSpPr>
        <p:spPr>
          <a:xfrm>
            <a:off x="4965460" y="3243444"/>
            <a:ext cx="2414851" cy="4916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0" name="Immagine 109">
            <a:extLst>
              <a:ext uri="{FF2B5EF4-FFF2-40B4-BE49-F238E27FC236}">
                <a16:creationId xmlns:a16="http://schemas.microsoft.com/office/drawing/2014/main" id="{8B9B1D94-E875-C512-0E6B-9AC7F1540F6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3508" y="1558190"/>
            <a:ext cx="9144000" cy="4169285"/>
          </a:xfrm>
          <a:prstGeom prst="rect">
            <a:avLst/>
          </a:prstGeom>
        </p:spPr>
      </p:pic>
      <p:sp>
        <p:nvSpPr>
          <p:cNvPr id="111" name="Ovale 110">
            <a:extLst>
              <a:ext uri="{FF2B5EF4-FFF2-40B4-BE49-F238E27FC236}">
                <a16:creationId xmlns:a16="http://schemas.microsoft.com/office/drawing/2014/main" id="{A3CD8CAB-818A-205E-B9B9-4FFDF6FA1A04}"/>
              </a:ext>
            </a:extLst>
          </p:cNvPr>
          <p:cNvSpPr/>
          <p:nvPr/>
        </p:nvSpPr>
        <p:spPr>
          <a:xfrm>
            <a:off x="589593" y="2917168"/>
            <a:ext cx="2174216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025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21" grpId="0" animBg="1"/>
      <p:bldP spid="37" grpId="0" animBg="1"/>
      <p:bldP spid="40" grpId="0" animBg="1"/>
      <p:bldP spid="53" grpId="0" animBg="1"/>
      <p:bldP spid="61" grpId="0" animBg="1"/>
      <p:bldP spid="79" grpId="0" animBg="1"/>
      <p:bldP spid="80" grpId="0" animBg="1"/>
      <p:bldP spid="83" grpId="0" animBg="1"/>
      <p:bldP spid="86" grpId="0" animBg="1"/>
      <p:bldP spid="89" grpId="0" animBg="1"/>
      <p:bldP spid="92" grpId="0" animBg="1"/>
      <p:bldP spid="93" grpId="0" animBg="1"/>
      <p:bldP spid="94" grpId="0" animBg="1"/>
      <p:bldP spid="97" grpId="0" animBg="1"/>
      <p:bldP spid="98" grpId="0" animBg="1"/>
      <p:bldP spid="104" grpId="0" animBg="1"/>
      <p:bldP spid="105" grpId="0" animBg="1"/>
      <p:bldP spid="108" grpId="0" animBg="1"/>
      <p:bldP spid="11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rme">
  <a:themeElements>
    <a:clrScheme name="Terme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Term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>
    <a:txDef>
      <a:spPr>
        <a:solidFill>
          <a:schemeClr val="accent1"/>
        </a:solidFill>
      </a:spPr>
      <a:bodyPr wrap="none" rtlCol="0">
        <a:spAutoFit/>
      </a:bodyPr>
      <a:lstStyle>
        <a:defPPr algn="l"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TC101859868[[fn=Terme]]</Template>
  <TotalTime>0</TotalTime>
  <Words>999</Words>
  <Application>Microsoft Office PowerPoint</Application>
  <PresentationFormat>Presentazione su schermo (4:3)</PresentationFormat>
  <Paragraphs>106</Paragraphs>
  <Slides>12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Udemy Sans</vt:lpstr>
      <vt:lpstr>Terme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x</dc:creator>
  <cp:lastModifiedBy>Daniele Gobbo</cp:lastModifiedBy>
  <cp:revision>1213</cp:revision>
  <dcterms:created xsi:type="dcterms:W3CDTF">2013-02-13T14:15:36Z</dcterms:created>
  <dcterms:modified xsi:type="dcterms:W3CDTF">2024-05-10T05:41:02Z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